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353" r:id="rId5"/>
    <p:sldId id="329" r:id="rId6"/>
    <p:sldId id="354" r:id="rId7"/>
    <p:sldId id="331" r:id="rId8"/>
    <p:sldId id="357" r:id="rId9"/>
    <p:sldId id="345" r:id="rId10"/>
    <p:sldId id="355" r:id="rId11"/>
    <p:sldId id="358" r:id="rId12"/>
    <p:sldId id="359" r:id="rId13"/>
    <p:sldId id="347" r:id="rId14"/>
    <p:sldId id="348" r:id="rId15"/>
    <p:sldId id="361" r:id="rId16"/>
    <p:sldId id="360" r:id="rId17"/>
    <p:sldId id="362" r:id="rId18"/>
    <p:sldId id="363" r:id="rId19"/>
    <p:sldId id="364" r:id="rId20"/>
    <p:sldId id="365" r:id="rId21"/>
    <p:sldId id="366" r:id="rId22"/>
    <p:sldId id="367" r:id="rId23"/>
    <p:sldId id="368" r:id="rId24"/>
    <p:sldId id="370" r:id="rId25"/>
    <p:sldId id="371" r:id="rId26"/>
    <p:sldId id="372" r:id="rId27"/>
    <p:sldId id="373" r:id="rId28"/>
    <p:sldId id="374" r:id="rId29"/>
    <p:sldId id="375" r:id="rId30"/>
    <p:sldId id="376" r:id="rId31"/>
    <p:sldId id="349" r:id="rId32"/>
    <p:sldId id="377" r:id="rId33"/>
    <p:sldId id="356" r:id="rId3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966"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AD365B-020A-4D29-9362-C8D6C5EB410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B83442DE-B8B8-4D50-ADEC-E72656B48DAB}">
      <dgm:prSet phldrT="[Text]"/>
      <dgm:spPr/>
      <dgm:t>
        <a:bodyPr/>
        <a:lstStyle/>
        <a:p>
          <a:r>
            <a:rPr lang="en-US" dirty="0"/>
            <a:t>APPROACH</a:t>
          </a:r>
          <a:endParaRPr lang="en-IN" dirty="0"/>
        </a:p>
      </dgm:t>
    </dgm:pt>
    <dgm:pt modelId="{6D4EBAA9-FD58-42EC-8840-D6F15D4E4B23}" type="parTrans" cxnId="{CB7D588E-A47B-42D8-B7B2-265E20578D51}">
      <dgm:prSet/>
      <dgm:spPr/>
      <dgm:t>
        <a:bodyPr/>
        <a:lstStyle/>
        <a:p>
          <a:endParaRPr lang="en-IN"/>
        </a:p>
      </dgm:t>
    </dgm:pt>
    <dgm:pt modelId="{0283621B-2037-4D2D-B8D1-7E49ED87616E}" type="sibTrans" cxnId="{CB7D588E-A47B-42D8-B7B2-265E20578D51}">
      <dgm:prSet/>
      <dgm:spPr/>
      <dgm:t>
        <a:bodyPr/>
        <a:lstStyle/>
        <a:p>
          <a:endParaRPr lang="en-IN"/>
        </a:p>
      </dgm:t>
    </dgm:pt>
    <dgm:pt modelId="{406DD0DC-AF21-4947-AE86-4956AEC7B5B2}">
      <dgm:prSet phldrT="[Text]"/>
      <dgm:spPr/>
      <dgm:t>
        <a:bodyPr/>
        <a:lstStyle/>
        <a:p>
          <a:r>
            <a:rPr lang="en-US" dirty="0"/>
            <a:t>TECH-STACK USED</a:t>
          </a:r>
          <a:endParaRPr lang="en-IN" dirty="0"/>
        </a:p>
      </dgm:t>
    </dgm:pt>
    <dgm:pt modelId="{5EFF65EA-D952-42C9-B8DF-93503E7D283D}" type="parTrans" cxnId="{0E50E665-8794-49C1-AB99-BC225FAF33DC}">
      <dgm:prSet/>
      <dgm:spPr/>
      <dgm:t>
        <a:bodyPr/>
        <a:lstStyle/>
        <a:p>
          <a:endParaRPr lang="en-IN"/>
        </a:p>
      </dgm:t>
    </dgm:pt>
    <dgm:pt modelId="{312FCB4A-53D9-4683-8F3E-83D6236E8A65}" type="sibTrans" cxnId="{0E50E665-8794-49C1-AB99-BC225FAF33DC}">
      <dgm:prSet/>
      <dgm:spPr/>
      <dgm:t>
        <a:bodyPr/>
        <a:lstStyle/>
        <a:p>
          <a:endParaRPr lang="en-IN"/>
        </a:p>
      </dgm:t>
    </dgm:pt>
    <dgm:pt modelId="{C2434B5A-49DD-47F7-BDCD-1ADCAFF43687}">
      <dgm:prSet phldrT="[Text]"/>
      <dgm:spPr/>
      <dgm:t>
        <a:bodyPr/>
        <a:lstStyle/>
        <a:p>
          <a:r>
            <a:rPr lang="en-US" dirty="0"/>
            <a:t>PROJECT DESCRIPTION</a:t>
          </a:r>
          <a:endParaRPr lang="en-IN" dirty="0"/>
        </a:p>
      </dgm:t>
    </dgm:pt>
    <dgm:pt modelId="{B8F8EB08-68C8-47D6-824B-B30D434333E5}" type="sibTrans" cxnId="{A58C068A-6F7D-43EA-86C9-8D8FBE395428}">
      <dgm:prSet/>
      <dgm:spPr/>
      <dgm:t>
        <a:bodyPr/>
        <a:lstStyle/>
        <a:p>
          <a:endParaRPr lang="en-IN"/>
        </a:p>
      </dgm:t>
    </dgm:pt>
    <dgm:pt modelId="{D7508236-005D-4375-B91E-5B1BF9765DDB}" type="parTrans" cxnId="{A58C068A-6F7D-43EA-86C9-8D8FBE395428}">
      <dgm:prSet/>
      <dgm:spPr/>
      <dgm:t>
        <a:bodyPr/>
        <a:lstStyle/>
        <a:p>
          <a:endParaRPr lang="en-IN"/>
        </a:p>
      </dgm:t>
    </dgm:pt>
    <dgm:pt modelId="{0A327212-2C50-45A5-A614-1F5C05E3997F}">
      <dgm:prSet phldrT="[Text]"/>
      <dgm:spPr/>
      <dgm:t>
        <a:bodyPr/>
        <a:lstStyle/>
        <a:p>
          <a:r>
            <a:rPr lang="en-US" dirty="0"/>
            <a:t>INSIGHTS</a:t>
          </a:r>
          <a:endParaRPr lang="en-IN" dirty="0"/>
        </a:p>
      </dgm:t>
    </dgm:pt>
    <dgm:pt modelId="{70113EF9-BF6D-49DF-8E7D-D26C808F0135}" type="parTrans" cxnId="{E2A975EC-354D-43EB-97EA-F38FB2E131F8}">
      <dgm:prSet/>
      <dgm:spPr/>
      <dgm:t>
        <a:bodyPr/>
        <a:lstStyle/>
        <a:p>
          <a:endParaRPr lang="en-IN"/>
        </a:p>
      </dgm:t>
    </dgm:pt>
    <dgm:pt modelId="{F14DD6DB-B159-4FA9-BDC9-6D28A250E007}" type="sibTrans" cxnId="{E2A975EC-354D-43EB-97EA-F38FB2E131F8}">
      <dgm:prSet/>
      <dgm:spPr/>
      <dgm:t>
        <a:bodyPr/>
        <a:lstStyle/>
        <a:p>
          <a:endParaRPr lang="en-IN"/>
        </a:p>
      </dgm:t>
    </dgm:pt>
    <dgm:pt modelId="{E0858863-B402-4C29-83DA-64038AC13305}">
      <dgm:prSet phldrT="[Text]"/>
      <dgm:spPr/>
      <dgm:t>
        <a:bodyPr/>
        <a:lstStyle/>
        <a:p>
          <a:r>
            <a:rPr lang="en-US" dirty="0"/>
            <a:t>RESULTS</a:t>
          </a:r>
          <a:endParaRPr lang="en-IN" dirty="0"/>
        </a:p>
      </dgm:t>
    </dgm:pt>
    <dgm:pt modelId="{2E5AC533-B638-4C0E-BE62-2D6A4CE28778}" type="parTrans" cxnId="{69498B52-888F-4AE7-ACF4-15B07466197D}">
      <dgm:prSet/>
      <dgm:spPr/>
      <dgm:t>
        <a:bodyPr/>
        <a:lstStyle/>
        <a:p>
          <a:endParaRPr lang="en-IN"/>
        </a:p>
      </dgm:t>
    </dgm:pt>
    <dgm:pt modelId="{28236E82-DA42-42A2-9E89-387AD4231745}" type="sibTrans" cxnId="{69498B52-888F-4AE7-ACF4-15B07466197D}">
      <dgm:prSet/>
      <dgm:spPr/>
      <dgm:t>
        <a:bodyPr/>
        <a:lstStyle/>
        <a:p>
          <a:endParaRPr lang="en-IN"/>
        </a:p>
      </dgm:t>
    </dgm:pt>
    <dgm:pt modelId="{485C3162-DEFD-4723-9275-F1171FE200EB}" type="pres">
      <dgm:prSet presAssocID="{42AD365B-020A-4D29-9362-C8D6C5EB4109}" presName="Name0" presStyleCnt="0">
        <dgm:presLayoutVars>
          <dgm:chMax val="7"/>
          <dgm:chPref val="7"/>
          <dgm:dir/>
        </dgm:presLayoutVars>
      </dgm:prSet>
      <dgm:spPr/>
    </dgm:pt>
    <dgm:pt modelId="{71A30324-E92B-44BF-B53E-36CDEF12CE96}" type="pres">
      <dgm:prSet presAssocID="{42AD365B-020A-4D29-9362-C8D6C5EB4109}" presName="Name1" presStyleCnt="0"/>
      <dgm:spPr/>
    </dgm:pt>
    <dgm:pt modelId="{1B4358A5-62FE-4115-AFF0-4EF14F00BB0F}" type="pres">
      <dgm:prSet presAssocID="{42AD365B-020A-4D29-9362-C8D6C5EB4109}" presName="cycle" presStyleCnt="0"/>
      <dgm:spPr/>
    </dgm:pt>
    <dgm:pt modelId="{8ED58E42-73EA-4979-BAC1-3B857EEF5C16}" type="pres">
      <dgm:prSet presAssocID="{42AD365B-020A-4D29-9362-C8D6C5EB4109}" presName="srcNode" presStyleLbl="node1" presStyleIdx="0" presStyleCnt="5"/>
      <dgm:spPr/>
    </dgm:pt>
    <dgm:pt modelId="{F6C1A4D5-3D50-46ED-BF5E-2AF3F0B3AB34}" type="pres">
      <dgm:prSet presAssocID="{42AD365B-020A-4D29-9362-C8D6C5EB4109}" presName="conn" presStyleLbl="parChTrans1D2" presStyleIdx="0" presStyleCnt="1"/>
      <dgm:spPr/>
    </dgm:pt>
    <dgm:pt modelId="{A0E9FF93-1C23-404B-A145-ADF71FA5433A}" type="pres">
      <dgm:prSet presAssocID="{42AD365B-020A-4D29-9362-C8D6C5EB4109}" presName="extraNode" presStyleLbl="node1" presStyleIdx="0" presStyleCnt="5"/>
      <dgm:spPr/>
    </dgm:pt>
    <dgm:pt modelId="{8882B5A1-D8F2-436B-8E8A-255C86141F3C}" type="pres">
      <dgm:prSet presAssocID="{42AD365B-020A-4D29-9362-C8D6C5EB4109}" presName="dstNode" presStyleLbl="node1" presStyleIdx="0" presStyleCnt="5"/>
      <dgm:spPr/>
    </dgm:pt>
    <dgm:pt modelId="{56E6EDA4-EB87-48D8-AE49-64795877E7E8}" type="pres">
      <dgm:prSet presAssocID="{C2434B5A-49DD-47F7-BDCD-1ADCAFF43687}" presName="text_1" presStyleLbl="node1" presStyleIdx="0" presStyleCnt="5">
        <dgm:presLayoutVars>
          <dgm:bulletEnabled val="1"/>
        </dgm:presLayoutVars>
      </dgm:prSet>
      <dgm:spPr/>
    </dgm:pt>
    <dgm:pt modelId="{90A9A250-54AD-4CEA-A5F9-8EA010CD2B67}" type="pres">
      <dgm:prSet presAssocID="{C2434B5A-49DD-47F7-BDCD-1ADCAFF43687}" presName="accent_1" presStyleCnt="0"/>
      <dgm:spPr/>
    </dgm:pt>
    <dgm:pt modelId="{9794DDA2-5503-4F6E-A337-A6B10C0E2956}" type="pres">
      <dgm:prSet presAssocID="{C2434B5A-49DD-47F7-BDCD-1ADCAFF43687}" presName="accentRepeatNode" presStyleLbl="solidFgAcc1" presStyleIdx="0" presStyleCnt="5"/>
      <dgm:spPr/>
    </dgm:pt>
    <dgm:pt modelId="{F71B04EB-5BF7-4F93-8F8F-AF1D7B081E28}" type="pres">
      <dgm:prSet presAssocID="{B83442DE-B8B8-4D50-ADEC-E72656B48DAB}" presName="text_2" presStyleLbl="node1" presStyleIdx="1" presStyleCnt="5">
        <dgm:presLayoutVars>
          <dgm:bulletEnabled val="1"/>
        </dgm:presLayoutVars>
      </dgm:prSet>
      <dgm:spPr/>
    </dgm:pt>
    <dgm:pt modelId="{507B81B7-EC6B-4AE0-B00B-0126479C8C4C}" type="pres">
      <dgm:prSet presAssocID="{B83442DE-B8B8-4D50-ADEC-E72656B48DAB}" presName="accent_2" presStyleCnt="0"/>
      <dgm:spPr/>
    </dgm:pt>
    <dgm:pt modelId="{36C3A9DD-33FE-4AF6-949B-45594C22653A}" type="pres">
      <dgm:prSet presAssocID="{B83442DE-B8B8-4D50-ADEC-E72656B48DAB}" presName="accentRepeatNode" presStyleLbl="solidFgAcc1" presStyleIdx="1" presStyleCnt="5"/>
      <dgm:spPr/>
    </dgm:pt>
    <dgm:pt modelId="{CB599EF7-215C-42CB-9C1C-2F860F080064}" type="pres">
      <dgm:prSet presAssocID="{406DD0DC-AF21-4947-AE86-4956AEC7B5B2}" presName="text_3" presStyleLbl="node1" presStyleIdx="2" presStyleCnt="5">
        <dgm:presLayoutVars>
          <dgm:bulletEnabled val="1"/>
        </dgm:presLayoutVars>
      </dgm:prSet>
      <dgm:spPr/>
    </dgm:pt>
    <dgm:pt modelId="{22E64DF5-0EC0-492A-AB23-8886AC2A432F}" type="pres">
      <dgm:prSet presAssocID="{406DD0DC-AF21-4947-AE86-4956AEC7B5B2}" presName="accent_3" presStyleCnt="0"/>
      <dgm:spPr/>
    </dgm:pt>
    <dgm:pt modelId="{54D00D6D-1525-46EB-93BF-46CC29C3F121}" type="pres">
      <dgm:prSet presAssocID="{406DD0DC-AF21-4947-AE86-4956AEC7B5B2}" presName="accentRepeatNode" presStyleLbl="solidFgAcc1" presStyleIdx="2" presStyleCnt="5"/>
      <dgm:spPr/>
    </dgm:pt>
    <dgm:pt modelId="{C5C4F979-DF49-4D01-8171-495430AB37A2}" type="pres">
      <dgm:prSet presAssocID="{0A327212-2C50-45A5-A614-1F5C05E3997F}" presName="text_4" presStyleLbl="node1" presStyleIdx="3" presStyleCnt="5">
        <dgm:presLayoutVars>
          <dgm:bulletEnabled val="1"/>
        </dgm:presLayoutVars>
      </dgm:prSet>
      <dgm:spPr/>
    </dgm:pt>
    <dgm:pt modelId="{16AFBFC2-F92F-4F49-A738-44B26AFBBC28}" type="pres">
      <dgm:prSet presAssocID="{0A327212-2C50-45A5-A614-1F5C05E3997F}" presName="accent_4" presStyleCnt="0"/>
      <dgm:spPr/>
    </dgm:pt>
    <dgm:pt modelId="{1A75CBB0-2470-4D5B-947A-7E7B31C06A68}" type="pres">
      <dgm:prSet presAssocID="{0A327212-2C50-45A5-A614-1F5C05E3997F}" presName="accentRepeatNode" presStyleLbl="solidFgAcc1" presStyleIdx="3" presStyleCnt="5"/>
      <dgm:spPr/>
    </dgm:pt>
    <dgm:pt modelId="{7A778A31-C764-4935-90F5-6D92339A33AC}" type="pres">
      <dgm:prSet presAssocID="{E0858863-B402-4C29-83DA-64038AC13305}" presName="text_5" presStyleLbl="node1" presStyleIdx="4" presStyleCnt="5">
        <dgm:presLayoutVars>
          <dgm:bulletEnabled val="1"/>
        </dgm:presLayoutVars>
      </dgm:prSet>
      <dgm:spPr/>
    </dgm:pt>
    <dgm:pt modelId="{52C64E1C-465B-4036-8961-5A951F3AF136}" type="pres">
      <dgm:prSet presAssocID="{E0858863-B402-4C29-83DA-64038AC13305}" presName="accent_5" presStyleCnt="0"/>
      <dgm:spPr/>
    </dgm:pt>
    <dgm:pt modelId="{DC60F25D-24B1-4D9B-974F-785D77317161}" type="pres">
      <dgm:prSet presAssocID="{E0858863-B402-4C29-83DA-64038AC13305}" presName="accentRepeatNode" presStyleLbl="solidFgAcc1" presStyleIdx="4" presStyleCnt="5"/>
      <dgm:spPr/>
    </dgm:pt>
  </dgm:ptLst>
  <dgm:cxnLst>
    <dgm:cxn modelId="{562E1609-A3FB-4FD7-97B3-28A2A085F633}" type="presOf" srcId="{B8F8EB08-68C8-47D6-824B-B30D434333E5}" destId="{F6C1A4D5-3D50-46ED-BF5E-2AF3F0B3AB34}" srcOrd="0" destOrd="0" presId="urn:microsoft.com/office/officeart/2008/layout/VerticalCurvedList"/>
    <dgm:cxn modelId="{CA65990A-B568-4BED-8BFC-45118029D4DB}" type="presOf" srcId="{B83442DE-B8B8-4D50-ADEC-E72656B48DAB}" destId="{F71B04EB-5BF7-4F93-8F8F-AF1D7B081E28}" srcOrd="0" destOrd="0" presId="urn:microsoft.com/office/officeart/2008/layout/VerticalCurvedList"/>
    <dgm:cxn modelId="{51F01430-A0C4-48EE-95A3-746B01F17539}" type="presOf" srcId="{0A327212-2C50-45A5-A614-1F5C05E3997F}" destId="{C5C4F979-DF49-4D01-8171-495430AB37A2}" srcOrd="0" destOrd="0" presId="urn:microsoft.com/office/officeart/2008/layout/VerticalCurvedList"/>
    <dgm:cxn modelId="{0E50E665-8794-49C1-AB99-BC225FAF33DC}" srcId="{42AD365B-020A-4D29-9362-C8D6C5EB4109}" destId="{406DD0DC-AF21-4947-AE86-4956AEC7B5B2}" srcOrd="2" destOrd="0" parTransId="{5EFF65EA-D952-42C9-B8DF-93503E7D283D}" sibTransId="{312FCB4A-53D9-4683-8F3E-83D6236E8A65}"/>
    <dgm:cxn modelId="{69498B52-888F-4AE7-ACF4-15B07466197D}" srcId="{42AD365B-020A-4D29-9362-C8D6C5EB4109}" destId="{E0858863-B402-4C29-83DA-64038AC13305}" srcOrd="4" destOrd="0" parTransId="{2E5AC533-B638-4C0E-BE62-2D6A4CE28778}" sibTransId="{28236E82-DA42-42A2-9E89-387AD4231745}"/>
    <dgm:cxn modelId="{A2A44276-1368-40EA-A32A-B010C33A730E}" type="presOf" srcId="{406DD0DC-AF21-4947-AE86-4956AEC7B5B2}" destId="{CB599EF7-215C-42CB-9C1C-2F860F080064}" srcOrd="0" destOrd="0" presId="urn:microsoft.com/office/officeart/2008/layout/VerticalCurvedList"/>
    <dgm:cxn modelId="{A58C068A-6F7D-43EA-86C9-8D8FBE395428}" srcId="{42AD365B-020A-4D29-9362-C8D6C5EB4109}" destId="{C2434B5A-49DD-47F7-BDCD-1ADCAFF43687}" srcOrd="0" destOrd="0" parTransId="{D7508236-005D-4375-B91E-5B1BF9765DDB}" sibTransId="{B8F8EB08-68C8-47D6-824B-B30D434333E5}"/>
    <dgm:cxn modelId="{CB7D588E-A47B-42D8-B7B2-265E20578D51}" srcId="{42AD365B-020A-4D29-9362-C8D6C5EB4109}" destId="{B83442DE-B8B8-4D50-ADEC-E72656B48DAB}" srcOrd="1" destOrd="0" parTransId="{6D4EBAA9-FD58-42EC-8840-D6F15D4E4B23}" sibTransId="{0283621B-2037-4D2D-B8D1-7E49ED87616E}"/>
    <dgm:cxn modelId="{513C7DA6-3DD3-4B5D-901F-508928B0277F}" type="presOf" srcId="{E0858863-B402-4C29-83DA-64038AC13305}" destId="{7A778A31-C764-4935-90F5-6D92339A33AC}" srcOrd="0" destOrd="0" presId="urn:microsoft.com/office/officeart/2008/layout/VerticalCurvedList"/>
    <dgm:cxn modelId="{30F0C0C7-9EAC-4484-B2A2-5562701E368D}" type="presOf" srcId="{C2434B5A-49DD-47F7-BDCD-1ADCAFF43687}" destId="{56E6EDA4-EB87-48D8-AE49-64795877E7E8}" srcOrd="0" destOrd="0" presId="urn:microsoft.com/office/officeart/2008/layout/VerticalCurvedList"/>
    <dgm:cxn modelId="{E2A975EC-354D-43EB-97EA-F38FB2E131F8}" srcId="{42AD365B-020A-4D29-9362-C8D6C5EB4109}" destId="{0A327212-2C50-45A5-A614-1F5C05E3997F}" srcOrd="3" destOrd="0" parTransId="{70113EF9-BF6D-49DF-8E7D-D26C808F0135}" sibTransId="{F14DD6DB-B159-4FA9-BDC9-6D28A250E007}"/>
    <dgm:cxn modelId="{07777AF8-CB12-4E98-81E4-E0F110E03BB9}" type="presOf" srcId="{42AD365B-020A-4D29-9362-C8D6C5EB4109}" destId="{485C3162-DEFD-4723-9275-F1171FE200EB}" srcOrd="0" destOrd="0" presId="urn:microsoft.com/office/officeart/2008/layout/VerticalCurvedList"/>
    <dgm:cxn modelId="{6AC23EFD-30F2-4068-9900-5061110BAC29}" type="presParOf" srcId="{485C3162-DEFD-4723-9275-F1171FE200EB}" destId="{71A30324-E92B-44BF-B53E-36CDEF12CE96}" srcOrd="0" destOrd="0" presId="urn:microsoft.com/office/officeart/2008/layout/VerticalCurvedList"/>
    <dgm:cxn modelId="{ED807C95-9336-40D0-976E-8F5CA8B4726D}" type="presParOf" srcId="{71A30324-E92B-44BF-B53E-36CDEF12CE96}" destId="{1B4358A5-62FE-4115-AFF0-4EF14F00BB0F}" srcOrd="0" destOrd="0" presId="urn:microsoft.com/office/officeart/2008/layout/VerticalCurvedList"/>
    <dgm:cxn modelId="{3E6FD16E-18A1-40CF-A200-4C09520C64DB}" type="presParOf" srcId="{1B4358A5-62FE-4115-AFF0-4EF14F00BB0F}" destId="{8ED58E42-73EA-4979-BAC1-3B857EEF5C16}" srcOrd="0" destOrd="0" presId="urn:microsoft.com/office/officeart/2008/layout/VerticalCurvedList"/>
    <dgm:cxn modelId="{5875B826-D2A5-468B-8BED-57D35029544F}" type="presParOf" srcId="{1B4358A5-62FE-4115-AFF0-4EF14F00BB0F}" destId="{F6C1A4D5-3D50-46ED-BF5E-2AF3F0B3AB34}" srcOrd="1" destOrd="0" presId="urn:microsoft.com/office/officeart/2008/layout/VerticalCurvedList"/>
    <dgm:cxn modelId="{138FBA90-64FE-4BE9-B726-90D0AEBA3717}" type="presParOf" srcId="{1B4358A5-62FE-4115-AFF0-4EF14F00BB0F}" destId="{A0E9FF93-1C23-404B-A145-ADF71FA5433A}" srcOrd="2" destOrd="0" presId="urn:microsoft.com/office/officeart/2008/layout/VerticalCurvedList"/>
    <dgm:cxn modelId="{4DE0B91E-8717-4617-AEC8-CCD1875A0A28}" type="presParOf" srcId="{1B4358A5-62FE-4115-AFF0-4EF14F00BB0F}" destId="{8882B5A1-D8F2-436B-8E8A-255C86141F3C}" srcOrd="3" destOrd="0" presId="urn:microsoft.com/office/officeart/2008/layout/VerticalCurvedList"/>
    <dgm:cxn modelId="{425481BB-E0E0-4CE6-8EBC-74733234B159}" type="presParOf" srcId="{71A30324-E92B-44BF-B53E-36CDEF12CE96}" destId="{56E6EDA4-EB87-48D8-AE49-64795877E7E8}" srcOrd="1" destOrd="0" presId="urn:microsoft.com/office/officeart/2008/layout/VerticalCurvedList"/>
    <dgm:cxn modelId="{A7CFC306-6C5E-43F1-8049-8A2F62E52732}" type="presParOf" srcId="{71A30324-E92B-44BF-B53E-36CDEF12CE96}" destId="{90A9A250-54AD-4CEA-A5F9-8EA010CD2B67}" srcOrd="2" destOrd="0" presId="urn:microsoft.com/office/officeart/2008/layout/VerticalCurvedList"/>
    <dgm:cxn modelId="{EB071645-F9A8-4506-8F69-6383477FAB0C}" type="presParOf" srcId="{90A9A250-54AD-4CEA-A5F9-8EA010CD2B67}" destId="{9794DDA2-5503-4F6E-A337-A6B10C0E2956}" srcOrd="0" destOrd="0" presId="urn:microsoft.com/office/officeart/2008/layout/VerticalCurvedList"/>
    <dgm:cxn modelId="{5AAD63AF-14E9-4738-BA6B-381D9C546CE1}" type="presParOf" srcId="{71A30324-E92B-44BF-B53E-36CDEF12CE96}" destId="{F71B04EB-5BF7-4F93-8F8F-AF1D7B081E28}" srcOrd="3" destOrd="0" presId="urn:microsoft.com/office/officeart/2008/layout/VerticalCurvedList"/>
    <dgm:cxn modelId="{4B7739B5-9942-460C-AA91-CC791EF6007F}" type="presParOf" srcId="{71A30324-E92B-44BF-B53E-36CDEF12CE96}" destId="{507B81B7-EC6B-4AE0-B00B-0126479C8C4C}" srcOrd="4" destOrd="0" presId="urn:microsoft.com/office/officeart/2008/layout/VerticalCurvedList"/>
    <dgm:cxn modelId="{0671E09A-FBAD-4B5E-9ED6-F3AC07F83B27}" type="presParOf" srcId="{507B81B7-EC6B-4AE0-B00B-0126479C8C4C}" destId="{36C3A9DD-33FE-4AF6-949B-45594C22653A}" srcOrd="0" destOrd="0" presId="urn:microsoft.com/office/officeart/2008/layout/VerticalCurvedList"/>
    <dgm:cxn modelId="{4FB5695C-E638-43CC-87AE-3C2196D2E374}" type="presParOf" srcId="{71A30324-E92B-44BF-B53E-36CDEF12CE96}" destId="{CB599EF7-215C-42CB-9C1C-2F860F080064}" srcOrd="5" destOrd="0" presId="urn:microsoft.com/office/officeart/2008/layout/VerticalCurvedList"/>
    <dgm:cxn modelId="{20F24662-D252-4386-BCFD-82F768ACD485}" type="presParOf" srcId="{71A30324-E92B-44BF-B53E-36CDEF12CE96}" destId="{22E64DF5-0EC0-492A-AB23-8886AC2A432F}" srcOrd="6" destOrd="0" presId="urn:microsoft.com/office/officeart/2008/layout/VerticalCurvedList"/>
    <dgm:cxn modelId="{33BA68E8-2D4C-4DCC-970D-04275F443A96}" type="presParOf" srcId="{22E64DF5-0EC0-492A-AB23-8886AC2A432F}" destId="{54D00D6D-1525-46EB-93BF-46CC29C3F121}" srcOrd="0" destOrd="0" presId="urn:microsoft.com/office/officeart/2008/layout/VerticalCurvedList"/>
    <dgm:cxn modelId="{F8D0E41F-114D-492E-AE5C-97B23CAB51D2}" type="presParOf" srcId="{71A30324-E92B-44BF-B53E-36CDEF12CE96}" destId="{C5C4F979-DF49-4D01-8171-495430AB37A2}" srcOrd="7" destOrd="0" presId="urn:microsoft.com/office/officeart/2008/layout/VerticalCurvedList"/>
    <dgm:cxn modelId="{BE354659-C013-4702-9E97-555D5F89139B}" type="presParOf" srcId="{71A30324-E92B-44BF-B53E-36CDEF12CE96}" destId="{16AFBFC2-F92F-4F49-A738-44B26AFBBC28}" srcOrd="8" destOrd="0" presId="urn:microsoft.com/office/officeart/2008/layout/VerticalCurvedList"/>
    <dgm:cxn modelId="{D022B1B1-CD99-4852-ADD0-B70301A0A0F3}" type="presParOf" srcId="{16AFBFC2-F92F-4F49-A738-44B26AFBBC28}" destId="{1A75CBB0-2470-4D5B-947A-7E7B31C06A68}" srcOrd="0" destOrd="0" presId="urn:microsoft.com/office/officeart/2008/layout/VerticalCurvedList"/>
    <dgm:cxn modelId="{2EC01D6E-FD8B-45B9-B364-2E23A6B5A20C}" type="presParOf" srcId="{71A30324-E92B-44BF-B53E-36CDEF12CE96}" destId="{7A778A31-C764-4935-90F5-6D92339A33AC}" srcOrd="9" destOrd="0" presId="urn:microsoft.com/office/officeart/2008/layout/VerticalCurvedList"/>
    <dgm:cxn modelId="{96DE972C-1AEE-40A7-8DEE-C60BA0FE899B}" type="presParOf" srcId="{71A30324-E92B-44BF-B53E-36CDEF12CE96}" destId="{52C64E1C-465B-4036-8961-5A951F3AF136}" srcOrd="10" destOrd="0" presId="urn:microsoft.com/office/officeart/2008/layout/VerticalCurvedList"/>
    <dgm:cxn modelId="{81123066-BD05-4FC6-9FFD-85C952A11AE2}" type="presParOf" srcId="{52C64E1C-465B-4036-8961-5A951F3AF136}" destId="{DC60F25D-24B1-4D9B-974F-785D7731716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53B17-DCBC-4028-BFDD-127568ECEF2D}" type="doc">
      <dgm:prSet loTypeId="urn:microsoft.com/office/officeart/2005/8/layout/arrow6" loCatId="relationship" qsTypeId="urn:microsoft.com/office/officeart/2005/8/quickstyle/simple1" qsCatId="simple" csTypeId="urn:microsoft.com/office/officeart/2005/8/colors/accent2_5" csCatId="accent2" phldr="1"/>
      <dgm:spPr/>
      <dgm:t>
        <a:bodyPr/>
        <a:lstStyle/>
        <a:p>
          <a:endParaRPr lang="en-IN"/>
        </a:p>
      </dgm:t>
    </dgm:pt>
    <dgm:pt modelId="{D1C14E4D-12FA-4206-A852-2A58503C6012}">
      <dgm:prSet phldrT="[Text]"/>
      <dgm:spPr/>
      <dgm:t>
        <a:bodyPr/>
        <a:lstStyle/>
        <a:p>
          <a:r>
            <a:rPr lang="en-US" b="0" dirty="0"/>
            <a:t>TECH-STACK USED</a:t>
          </a:r>
          <a:endParaRPr lang="en-IN" b="0" dirty="0"/>
        </a:p>
      </dgm:t>
    </dgm:pt>
    <dgm:pt modelId="{4A265BAD-8A2F-4146-AA32-7E6B8F266B23}" type="parTrans" cxnId="{A576F336-3B5A-4CD0-9B6C-EF9568893E22}">
      <dgm:prSet/>
      <dgm:spPr/>
      <dgm:t>
        <a:bodyPr/>
        <a:lstStyle/>
        <a:p>
          <a:endParaRPr lang="en-IN"/>
        </a:p>
      </dgm:t>
    </dgm:pt>
    <dgm:pt modelId="{BD062661-826E-4F72-94FB-1EFA0E18D8B6}" type="sibTrans" cxnId="{A576F336-3B5A-4CD0-9B6C-EF9568893E22}">
      <dgm:prSet/>
      <dgm:spPr/>
      <dgm:t>
        <a:bodyPr/>
        <a:lstStyle/>
        <a:p>
          <a:endParaRPr lang="en-IN"/>
        </a:p>
      </dgm:t>
    </dgm:pt>
    <dgm:pt modelId="{668239CA-9ED6-4E2E-BB2E-18BCDD2B48D1}">
      <dgm:prSet phldrT="[Text]"/>
      <dgm:spPr/>
      <dgm:t>
        <a:bodyPr/>
        <a:lstStyle/>
        <a:p>
          <a:r>
            <a:rPr lang="en-US" b="1" dirty="0"/>
            <a:t>MICROSOFT EXCEL 2022</a:t>
          </a:r>
          <a:endParaRPr lang="en-IN" dirty="0"/>
        </a:p>
      </dgm:t>
    </dgm:pt>
    <dgm:pt modelId="{33E63AA1-99E9-4979-9D89-1E092E83357A}" type="parTrans" cxnId="{4EC57533-1CAF-4CAC-BC57-B8C51463494E}">
      <dgm:prSet/>
      <dgm:spPr/>
      <dgm:t>
        <a:bodyPr/>
        <a:lstStyle/>
        <a:p>
          <a:endParaRPr lang="en-IN"/>
        </a:p>
      </dgm:t>
    </dgm:pt>
    <dgm:pt modelId="{3ED32636-A6B3-4257-8D36-FAA3795296BC}" type="sibTrans" cxnId="{4EC57533-1CAF-4CAC-BC57-B8C51463494E}">
      <dgm:prSet/>
      <dgm:spPr/>
      <dgm:t>
        <a:bodyPr/>
        <a:lstStyle/>
        <a:p>
          <a:endParaRPr lang="en-IN"/>
        </a:p>
      </dgm:t>
    </dgm:pt>
    <dgm:pt modelId="{93DA0865-8C84-4252-834C-1D4B04F64E34}" type="pres">
      <dgm:prSet presAssocID="{8E653B17-DCBC-4028-BFDD-127568ECEF2D}" presName="compositeShape" presStyleCnt="0">
        <dgm:presLayoutVars>
          <dgm:chMax val="2"/>
          <dgm:dir/>
          <dgm:resizeHandles val="exact"/>
        </dgm:presLayoutVars>
      </dgm:prSet>
      <dgm:spPr/>
    </dgm:pt>
    <dgm:pt modelId="{1B0EC86D-5105-4E3F-9DD0-7AD9B42E9820}" type="pres">
      <dgm:prSet presAssocID="{8E653B17-DCBC-4028-BFDD-127568ECEF2D}" presName="ribbon" presStyleLbl="node1" presStyleIdx="0" presStyleCnt="1"/>
      <dgm:spPr/>
    </dgm:pt>
    <dgm:pt modelId="{AE838C8B-3ED4-4B8F-B24F-EEE97485FF75}" type="pres">
      <dgm:prSet presAssocID="{8E653B17-DCBC-4028-BFDD-127568ECEF2D}" presName="leftArrowText" presStyleLbl="node1" presStyleIdx="0" presStyleCnt="1">
        <dgm:presLayoutVars>
          <dgm:chMax val="0"/>
          <dgm:bulletEnabled val="1"/>
        </dgm:presLayoutVars>
      </dgm:prSet>
      <dgm:spPr/>
    </dgm:pt>
    <dgm:pt modelId="{5B0CF1AC-343A-4D22-99BD-4F692D8A355B}" type="pres">
      <dgm:prSet presAssocID="{8E653B17-DCBC-4028-BFDD-127568ECEF2D}" presName="rightArrowText" presStyleLbl="node1" presStyleIdx="0" presStyleCnt="1">
        <dgm:presLayoutVars>
          <dgm:chMax val="0"/>
          <dgm:bulletEnabled val="1"/>
        </dgm:presLayoutVars>
      </dgm:prSet>
      <dgm:spPr/>
    </dgm:pt>
  </dgm:ptLst>
  <dgm:cxnLst>
    <dgm:cxn modelId="{099F781F-4CED-4CC6-A06C-BB28E4E6D97B}" type="presOf" srcId="{668239CA-9ED6-4E2E-BB2E-18BCDD2B48D1}" destId="{5B0CF1AC-343A-4D22-99BD-4F692D8A355B}" srcOrd="0" destOrd="0" presId="urn:microsoft.com/office/officeart/2005/8/layout/arrow6"/>
    <dgm:cxn modelId="{4EC57533-1CAF-4CAC-BC57-B8C51463494E}" srcId="{8E653B17-DCBC-4028-BFDD-127568ECEF2D}" destId="{668239CA-9ED6-4E2E-BB2E-18BCDD2B48D1}" srcOrd="1" destOrd="0" parTransId="{33E63AA1-99E9-4979-9D89-1E092E83357A}" sibTransId="{3ED32636-A6B3-4257-8D36-FAA3795296BC}"/>
    <dgm:cxn modelId="{A576F336-3B5A-4CD0-9B6C-EF9568893E22}" srcId="{8E653B17-DCBC-4028-BFDD-127568ECEF2D}" destId="{D1C14E4D-12FA-4206-A852-2A58503C6012}" srcOrd="0" destOrd="0" parTransId="{4A265BAD-8A2F-4146-AA32-7E6B8F266B23}" sibTransId="{BD062661-826E-4F72-94FB-1EFA0E18D8B6}"/>
    <dgm:cxn modelId="{DB73C849-4D33-4406-84B5-D7BAF7156692}" type="presOf" srcId="{D1C14E4D-12FA-4206-A852-2A58503C6012}" destId="{AE838C8B-3ED4-4B8F-B24F-EEE97485FF75}" srcOrd="0" destOrd="0" presId="urn:microsoft.com/office/officeart/2005/8/layout/arrow6"/>
    <dgm:cxn modelId="{46E2D054-022C-4AC1-BF89-EE99F416A100}" type="presOf" srcId="{8E653B17-DCBC-4028-BFDD-127568ECEF2D}" destId="{93DA0865-8C84-4252-834C-1D4B04F64E34}" srcOrd="0" destOrd="0" presId="urn:microsoft.com/office/officeart/2005/8/layout/arrow6"/>
    <dgm:cxn modelId="{B0992EFE-091A-4E9A-97C5-A80F7DEA347D}" type="presParOf" srcId="{93DA0865-8C84-4252-834C-1D4B04F64E34}" destId="{1B0EC86D-5105-4E3F-9DD0-7AD9B42E9820}" srcOrd="0" destOrd="0" presId="urn:microsoft.com/office/officeart/2005/8/layout/arrow6"/>
    <dgm:cxn modelId="{B856207E-FA47-44B5-B7C9-39A68B3A2CD8}" type="presParOf" srcId="{93DA0865-8C84-4252-834C-1D4B04F64E34}" destId="{AE838C8B-3ED4-4B8F-B24F-EEE97485FF75}" srcOrd="1" destOrd="0" presId="urn:microsoft.com/office/officeart/2005/8/layout/arrow6"/>
    <dgm:cxn modelId="{B06A8240-E36E-48CE-82C5-F1DFD5397E43}" type="presParOf" srcId="{93DA0865-8C84-4252-834C-1D4B04F64E34}" destId="{5B0CF1AC-343A-4D22-99BD-4F692D8A355B}"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1A4D5-3D50-46ED-BF5E-2AF3F0B3AB34}">
      <dsp:nvSpPr>
        <dsp:cNvPr id="0" name=""/>
        <dsp:cNvSpPr/>
      </dsp:nvSpPr>
      <dsp:spPr>
        <a:xfrm>
          <a:off x="-3803921" y="-584244"/>
          <a:ext cx="4533861" cy="4533861"/>
        </a:xfrm>
        <a:prstGeom prst="blockArc">
          <a:avLst>
            <a:gd name="adj1" fmla="val 18900000"/>
            <a:gd name="adj2" fmla="val 2700000"/>
            <a:gd name="adj3" fmla="val 47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E6EDA4-EB87-48D8-AE49-64795877E7E8}">
      <dsp:nvSpPr>
        <dsp:cNvPr id="0" name=""/>
        <dsp:cNvSpPr/>
      </dsp:nvSpPr>
      <dsp:spPr>
        <a:xfrm>
          <a:off x="319980" y="210268"/>
          <a:ext cx="5487899"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PROJECT DESCRIPTION</a:t>
          </a:r>
          <a:endParaRPr lang="en-IN" sz="2100" kern="1200" dirty="0"/>
        </a:p>
      </dsp:txBody>
      <dsp:txXfrm>
        <a:off x="319980" y="210268"/>
        <a:ext cx="5487899" cy="420806"/>
      </dsp:txXfrm>
    </dsp:sp>
    <dsp:sp modelId="{9794DDA2-5503-4F6E-A337-A6B10C0E2956}">
      <dsp:nvSpPr>
        <dsp:cNvPr id="0" name=""/>
        <dsp:cNvSpPr/>
      </dsp:nvSpPr>
      <dsp:spPr>
        <a:xfrm>
          <a:off x="56976" y="157667"/>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1B04EB-5BF7-4F93-8F8F-AF1D7B081E28}">
      <dsp:nvSpPr>
        <dsp:cNvPr id="0" name=""/>
        <dsp:cNvSpPr/>
      </dsp:nvSpPr>
      <dsp:spPr>
        <a:xfrm>
          <a:off x="621518" y="841275"/>
          <a:ext cx="5186362"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APPROACH</a:t>
          </a:r>
          <a:endParaRPr lang="en-IN" sz="2100" kern="1200" dirty="0"/>
        </a:p>
      </dsp:txBody>
      <dsp:txXfrm>
        <a:off x="621518" y="841275"/>
        <a:ext cx="5186362" cy="420806"/>
      </dsp:txXfrm>
    </dsp:sp>
    <dsp:sp modelId="{36C3A9DD-33FE-4AF6-949B-45594C22653A}">
      <dsp:nvSpPr>
        <dsp:cNvPr id="0" name=""/>
        <dsp:cNvSpPr/>
      </dsp:nvSpPr>
      <dsp:spPr>
        <a:xfrm>
          <a:off x="358514" y="788675"/>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599EF7-215C-42CB-9C1C-2F860F080064}">
      <dsp:nvSpPr>
        <dsp:cNvPr id="0" name=""/>
        <dsp:cNvSpPr/>
      </dsp:nvSpPr>
      <dsp:spPr>
        <a:xfrm>
          <a:off x="714066" y="1472283"/>
          <a:ext cx="5093814"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TECH-STACK USED</a:t>
          </a:r>
          <a:endParaRPr lang="en-IN" sz="2100" kern="1200" dirty="0"/>
        </a:p>
      </dsp:txBody>
      <dsp:txXfrm>
        <a:off x="714066" y="1472283"/>
        <a:ext cx="5093814" cy="420806"/>
      </dsp:txXfrm>
    </dsp:sp>
    <dsp:sp modelId="{54D00D6D-1525-46EB-93BF-46CC29C3F121}">
      <dsp:nvSpPr>
        <dsp:cNvPr id="0" name=""/>
        <dsp:cNvSpPr/>
      </dsp:nvSpPr>
      <dsp:spPr>
        <a:xfrm>
          <a:off x="451062" y="1419682"/>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C4F979-DF49-4D01-8171-495430AB37A2}">
      <dsp:nvSpPr>
        <dsp:cNvPr id="0" name=""/>
        <dsp:cNvSpPr/>
      </dsp:nvSpPr>
      <dsp:spPr>
        <a:xfrm>
          <a:off x="621518" y="2103290"/>
          <a:ext cx="5186362"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INSIGHTS</a:t>
          </a:r>
          <a:endParaRPr lang="en-IN" sz="2100" kern="1200" dirty="0"/>
        </a:p>
      </dsp:txBody>
      <dsp:txXfrm>
        <a:off x="621518" y="2103290"/>
        <a:ext cx="5186362" cy="420806"/>
      </dsp:txXfrm>
    </dsp:sp>
    <dsp:sp modelId="{1A75CBB0-2470-4D5B-947A-7E7B31C06A68}">
      <dsp:nvSpPr>
        <dsp:cNvPr id="0" name=""/>
        <dsp:cNvSpPr/>
      </dsp:nvSpPr>
      <dsp:spPr>
        <a:xfrm>
          <a:off x="358514" y="2050690"/>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778A31-C764-4935-90F5-6D92339A33AC}">
      <dsp:nvSpPr>
        <dsp:cNvPr id="0" name=""/>
        <dsp:cNvSpPr/>
      </dsp:nvSpPr>
      <dsp:spPr>
        <a:xfrm>
          <a:off x="319980" y="2734298"/>
          <a:ext cx="5487899" cy="420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015"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RESULTS</a:t>
          </a:r>
          <a:endParaRPr lang="en-IN" sz="2100" kern="1200" dirty="0"/>
        </a:p>
      </dsp:txBody>
      <dsp:txXfrm>
        <a:off x="319980" y="2734298"/>
        <a:ext cx="5487899" cy="420806"/>
      </dsp:txXfrm>
    </dsp:sp>
    <dsp:sp modelId="{DC60F25D-24B1-4D9B-974F-785D77317161}">
      <dsp:nvSpPr>
        <dsp:cNvPr id="0" name=""/>
        <dsp:cNvSpPr/>
      </dsp:nvSpPr>
      <dsp:spPr>
        <a:xfrm>
          <a:off x="56976" y="2681697"/>
          <a:ext cx="526007" cy="52600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EC86D-5105-4E3F-9DD0-7AD9B42E9820}">
      <dsp:nvSpPr>
        <dsp:cNvPr id="0" name=""/>
        <dsp:cNvSpPr/>
      </dsp:nvSpPr>
      <dsp:spPr>
        <a:xfrm>
          <a:off x="0" y="646963"/>
          <a:ext cx="6892411" cy="2756964"/>
        </a:xfrm>
        <a:prstGeom prst="leftRightRibbon">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38C8B-3ED4-4B8F-B24F-EEE97485FF75}">
      <dsp:nvSpPr>
        <dsp:cNvPr id="0" name=""/>
        <dsp:cNvSpPr/>
      </dsp:nvSpPr>
      <dsp:spPr>
        <a:xfrm>
          <a:off x="827089" y="1129431"/>
          <a:ext cx="2274495" cy="13509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t>TECH-STACK USED</a:t>
          </a:r>
          <a:endParaRPr lang="en-IN" sz="3200" b="0" kern="1200" dirty="0"/>
        </a:p>
      </dsp:txBody>
      <dsp:txXfrm>
        <a:off x="827089" y="1129431"/>
        <a:ext cx="2274495" cy="1350912"/>
      </dsp:txXfrm>
    </dsp:sp>
    <dsp:sp modelId="{5B0CF1AC-343A-4D22-99BD-4F692D8A355B}">
      <dsp:nvSpPr>
        <dsp:cNvPr id="0" name=""/>
        <dsp:cNvSpPr/>
      </dsp:nvSpPr>
      <dsp:spPr>
        <a:xfrm>
          <a:off x="3446206" y="1570546"/>
          <a:ext cx="2688040" cy="13509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MICROSOFT EXCEL 2022</a:t>
          </a:r>
          <a:endParaRPr lang="en-IN" sz="3200" kern="1200" dirty="0"/>
        </a:p>
      </dsp:txBody>
      <dsp:txXfrm>
        <a:off x="3446206" y="1570546"/>
        <a:ext cx="2688040" cy="135091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62A5AE42-7DC1-8140-9B13-146984FDEF22}" type="datetimeFigureOut">
              <a:rPr lang="en-US" smtClean="0"/>
              <a:t>11/23/2024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E8F75F72-8950-AF4F-9381-1D26FB547EA1}" type="datetimeFigureOut">
              <a:rPr lang="en-US" smtClean="0"/>
              <a:t>11/23/2024</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hyperlink" Target="https://wallpaperaccess.com/dark-flowers-desktop" TargetMode="External"/><Relationship Id="rId2" Type="http://schemas.openxmlformats.org/officeDocument/2006/relationships/image" Target="../media/image20.jp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hyperlink" Target="https://www.loom.com/share/d4676f31737443b0b9847cd28ea79b4b?sid=2c57260d-83ed-46f0-8634-0572b7c590c3" TargetMode="External"/><Relationship Id="rId2" Type="http://schemas.openxmlformats.org/officeDocument/2006/relationships/hyperlink" Target="https://www.loom.com/share/dcb8afad579546b5981fe52f74e9f85a?sid=e1814b99-a706-4dc2-b618-67e46bebeace" TargetMode="External"/><Relationship Id="rId1" Type="http://schemas.openxmlformats.org/officeDocument/2006/relationships/slideLayout" Target="../slideLayouts/slideLayout5.xml"/><Relationship Id="rId6" Type="http://schemas.openxmlformats.org/officeDocument/2006/relationships/hyperlink" Target="https://dissolve.com/stock-photo/Flower-blooming-Easter-Lily-Lilium-royalty-free-image/101-D9-12-681" TargetMode="External"/><Relationship Id="rId5" Type="http://schemas.openxmlformats.org/officeDocument/2006/relationships/image" Target="../media/image23.jpg"/><Relationship Id="rId4" Type="http://schemas.openxmlformats.org/officeDocument/2006/relationships/hyperlink" Target="https://www.loom.com/share/cbeca96e0d8745259a65978677f3f920?sid=5044c8e4-7720-441c-833b-c9234a3f949e"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hyperlink" Target="https://wallpapercave.com/wallpaper-dark-flower" TargetMode="External"/><Relationship Id="rId3" Type="http://schemas.openxmlformats.org/officeDocument/2006/relationships/diagramLayout" Target="../diagrams/layout2.xml"/><Relationship Id="rId7" Type="http://schemas.openxmlformats.org/officeDocument/2006/relationships/image" Target="../media/image25.jp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s://pxhere.com/de/photo/1563577" TargetMode="External"/><Relationship Id="rId2" Type="http://schemas.openxmlformats.org/officeDocument/2006/relationships/image" Target="../media/image26.jp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Bank Loan Case Study</a:t>
            </a:r>
            <a:br>
              <a:rPr lang="en-US" dirty="0"/>
            </a:br>
            <a:r>
              <a:rPr lang="en-US" dirty="0"/>
              <a:t>Final Project-2</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r>
              <a:rPr lang="en-US" dirty="0"/>
              <a:t>PRACHI SHINDE</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en-US" dirty="0"/>
              <a:t>TASK 1</a:t>
            </a:r>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10</a:t>
            </a:fld>
            <a:endParaRPr lang="en-US" dirty="0"/>
          </a:p>
        </p:txBody>
      </p:sp>
      <p:sp>
        <p:nvSpPr>
          <p:cNvPr id="9" name="TextBox 8">
            <a:extLst>
              <a:ext uri="{FF2B5EF4-FFF2-40B4-BE49-F238E27FC236}">
                <a16:creationId xmlns:a16="http://schemas.microsoft.com/office/drawing/2014/main" id="{8C472EEB-373E-DAE6-C7A6-1D0C0F5D94B8}"/>
              </a:ext>
            </a:extLst>
          </p:cNvPr>
          <p:cNvSpPr txBox="1"/>
          <p:nvPr/>
        </p:nvSpPr>
        <p:spPr>
          <a:xfrm>
            <a:off x="867697" y="2459700"/>
            <a:ext cx="10687665" cy="2677656"/>
          </a:xfrm>
          <a:prstGeom prst="rect">
            <a:avLst/>
          </a:prstGeom>
          <a:noFill/>
        </p:spPr>
        <p:txBody>
          <a:bodyPr wrap="square">
            <a:spAutoFit/>
          </a:bodyPr>
          <a:lstStyle/>
          <a:p>
            <a:r>
              <a:rPr lang="en-US" sz="2800" b="1" dirty="0"/>
              <a:t>Identify Missing Data and Deal with it Appropriately</a:t>
            </a:r>
            <a:r>
              <a:rPr lang="en-US" sz="2800" dirty="0"/>
              <a:t>: As a data analyst, you come across missing data in the loan application dataset. It is essential to handle missing data effectively to ensure the accuracy of the analysis.</a:t>
            </a:r>
          </a:p>
          <a:p>
            <a:endParaRPr lang="en-US" sz="2800" dirty="0"/>
          </a:p>
          <a:p>
            <a:r>
              <a:rPr lang="en-US" sz="2800" b="1" dirty="0"/>
              <a:t>Task</a:t>
            </a:r>
            <a:r>
              <a:rPr lang="en-US" sz="2800" dirty="0"/>
              <a:t>: Identify the missing data in the dataset and decide on an appropriate method to deal with it using Excel built-in functions and features.</a:t>
            </a:r>
            <a:endParaRPr lang="en-IN" sz="2800" dirty="0"/>
          </a:p>
        </p:txBody>
      </p:sp>
    </p:spTree>
    <p:extLst>
      <p:ext uri="{BB962C8B-B14F-4D97-AF65-F5344CB8AC3E}">
        <p14:creationId xmlns:p14="http://schemas.microsoft.com/office/powerpoint/2010/main" val="301334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lstStyle/>
          <a:p>
            <a:r>
              <a:rPr lang="en-US" dirty="0"/>
              <a:t>TASK 1 INSIGHTS</a:t>
            </a:r>
          </a:p>
        </p:txBody>
      </p:sp>
      <p:sp>
        <p:nvSpPr>
          <p:cNvPr id="2" name="Footer Placeholder 1">
            <a:extLst>
              <a:ext uri="{FF2B5EF4-FFF2-40B4-BE49-F238E27FC236}">
                <a16:creationId xmlns:a16="http://schemas.microsoft.com/office/drawing/2014/main"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11</a:t>
            </a:fld>
            <a:endParaRPr lang="en-US" dirty="0"/>
          </a:p>
        </p:txBody>
      </p:sp>
      <p:sp>
        <p:nvSpPr>
          <p:cNvPr id="4" name="TextBox 3">
            <a:extLst>
              <a:ext uri="{FF2B5EF4-FFF2-40B4-BE49-F238E27FC236}">
                <a16:creationId xmlns:a16="http://schemas.microsoft.com/office/drawing/2014/main" id="{310010E4-D01B-89B3-1A11-98DE6B9CA50D}"/>
              </a:ext>
            </a:extLst>
          </p:cNvPr>
          <p:cNvSpPr txBox="1"/>
          <p:nvPr/>
        </p:nvSpPr>
        <p:spPr>
          <a:xfrm>
            <a:off x="393290" y="639097"/>
            <a:ext cx="6548284" cy="5632311"/>
          </a:xfrm>
          <a:prstGeom prst="rect">
            <a:avLst/>
          </a:prstGeom>
          <a:noFill/>
        </p:spPr>
        <p:txBody>
          <a:bodyPr wrap="square" rtlCol="0">
            <a:spAutoFit/>
          </a:bodyPr>
          <a:lstStyle/>
          <a:p>
            <a:pPr marL="342900" indent="-342900">
              <a:buAutoNum type="arabicPeriod"/>
            </a:pPr>
            <a:r>
              <a:rPr lang="en-US" sz="2000" dirty="0"/>
              <a:t>Importing data from application_data.csv file :-</a:t>
            </a:r>
            <a:r>
              <a:rPr lang="en-IN" sz="2000" dirty="0"/>
              <a:t> The data provided to us initially had </a:t>
            </a:r>
            <a:r>
              <a:rPr lang="en-IN" sz="2000" b="1" dirty="0"/>
              <a:t>122 columns and 50000 rows.</a:t>
            </a:r>
          </a:p>
          <a:p>
            <a:pPr marL="342900" indent="-342900">
              <a:buAutoNum type="arabicPeriod"/>
            </a:pPr>
            <a:r>
              <a:rPr lang="en-IN" sz="2000" dirty="0"/>
              <a:t>Firstly we checked for duplicate rows with the remove duplicates in data tab – no duplicates were found.</a:t>
            </a:r>
          </a:p>
          <a:p>
            <a:pPr marL="342900" indent="-342900">
              <a:buAutoNum type="arabicPeriod"/>
            </a:pPr>
            <a:r>
              <a:rPr lang="en-IN" sz="2000" dirty="0"/>
              <a:t>Then we calculated the percentage of blank cells in each column using function </a:t>
            </a:r>
            <a:r>
              <a:rPr lang="en-IN" sz="2000" b="1" dirty="0"/>
              <a:t>COUNTBLANK</a:t>
            </a:r>
            <a:r>
              <a:rPr lang="en-IN" sz="2000" dirty="0"/>
              <a:t> AND </a:t>
            </a:r>
            <a:r>
              <a:rPr lang="en-IN" sz="2000" b="1" dirty="0"/>
              <a:t>COUNTA.</a:t>
            </a:r>
          </a:p>
          <a:p>
            <a:r>
              <a:rPr lang="en-IN" sz="2000" dirty="0"/>
              <a:t>     Formula:-	</a:t>
            </a:r>
            <a:r>
              <a:rPr lang="en-IN" sz="2000" b="1" dirty="0"/>
              <a:t>COUNTBLANK(A3:A50001)/COUNTA(A3:A50001)*100</a:t>
            </a:r>
          </a:p>
          <a:p>
            <a:r>
              <a:rPr lang="en-IN" sz="2000" dirty="0"/>
              <a:t> Using this formula we got the percent of blank values in each column. </a:t>
            </a:r>
          </a:p>
          <a:p>
            <a:r>
              <a:rPr lang="en-IN" sz="2000" dirty="0"/>
              <a:t>4. Using conditional formatting we highlighted the cells having </a:t>
            </a:r>
            <a:r>
              <a:rPr lang="en-IN" sz="2000" b="1" dirty="0"/>
              <a:t>&gt;30% </a:t>
            </a:r>
            <a:r>
              <a:rPr lang="en-IN" sz="2000" dirty="0"/>
              <a:t>of blank values and deleted those columns.</a:t>
            </a:r>
          </a:p>
          <a:p>
            <a:r>
              <a:rPr lang="en-IN" sz="2000" dirty="0"/>
              <a:t>5. Using conditional formatting  we highlighted blank cells.</a:t>
            </a:r>
          </a:p>
          <a:p>
            <a:r>
              <a:rPr lang="en-IN" sz="2000" dirty="0"/>
              <a:t>6.  For numerical values we used </a:t>
            </a:r>
            <a:r>
              <a:rPr lang="en-IN" sz="2000" b="1" dirty="0"/>
              <a:t>MEDIAN </a:t>
            </a:r>
            <a:r>
              <a:rPr lang="en-IN" sz="2000" dirty="0"/>
              <a:t>of the column and for column </a:t>
            </a:r>
            <a:r>
              <a:rPr lang="en-IN" sz="2000" b="1" dirty="0"/>
              <a:t>Name_type_suite </a:t>
            </a:r>
            <a:r>
              <a:rPr lang="en-IN" sz="2000" dirty="0"/>
              <a:t>the blanks were filled with </a:t>
            </a:r>
            <a:r>
              <a:rPr lang="en-IN" sz="2000" b="1" dirty="0"/>
              <a:t>“</a:t>
            </a:r>
            <a:r>
              <a:rPr lang="en-US" sz="2000" b="1" dirty="0"/>
              <a:t>unaccompanied”. </a:t>
            </a:r>
            <a:endParaRPr lang="en-IN" sz="2000" b="1" dirty="0"/>
          </a:p>
          <a:p>
            <a:endParaRPr lang="en-IN" sz="2000" dirty="0"/>
          </a:p>
        </p:txBody>
      </p:sp>
    </p:spTree>
    <p:extLst>
      <p:ext uri="{BB962C8B-B14F-4D97-AF65-F5344CB8AC3E}">
        <p14:creationId xmlns:p14="http://schemas.microsoft.com/office/powerpoint/2010/main" val="51239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8DAC-A0CE-65B2-DCD7-46EC828C1887}"/>
              </a:ext>
            </a:extLst>
          </p:cNvPr>
          <p:cNvSpPr>
            <a:spLocks noGrp="1"/>
          </p:cNvSpPr>
          <p:nvPr>
            <p:ph type="title"/>
          </p:nvPr>
        </p:nvSpPr>
        <p:spPr/>
        <p:txBody>
          <a:bodyPr/>
          <a:lstStyle/>
          <a:p>
            <a:r>
              <a:rPr lang="en-US" dirty="0"/>
              <a:t>TASK 1</a:t>
            </a:r>
            <a:endParaRPr lang="en-IN" dirty="0"/>
          </a:p>
        </p:txBody>
      </p:sp>
      <p:pic>
        <p:nvPicPr>
          <p:cNvPr id="7" name="Content Placeholder 6">
            <a:extLst>
              <a:ext uri="{FF2B5EF4-FFF2-40B4-BE49-F238E27FC236}">
                <a16:creationId xmlns:a16="http://schemas.microsoft.com/office/drawing/2014/main" id="{6008695F-F828-1023-86D6-26C74ABCE966}"/>
              </a:ext>
            </a:extLst>
          </p:cNvPr>
          <p:cNvPicPr>
            <a:picLocks noGrp="1" noChangeAspect="1"/>
          </p:cNvPicPr>
          <p:nvPr>
            <p:ph sz="quarter" idx="13"/>
          </p:nvPr>
        </p:nvPicPr>
        <p:blipFill>
          <a:blip r:embed="rId2"/>
          <a:stretch>
            <a:fillRect/>
          </a:stretch>
        </p:blipFill>
        <p:spPr>
          <a:xfrm>
            <a:off x="107395" y="2073224"/>
            <a:ext cx="11789638" cy="4648251"/>
          </a:xfrm>
        </p:spPr>
      </p:pic>
      <p:sp>
        <p:nvSpPr>
          <p:cNvPr id="4" name="Footer Placeholder 3">
            <a:extLst>
              <a:ext uri="{FF2B5EF4-FFF2-40B4-BE49-F238E27FC236}">
                <a16:creationId xmlns:a16="http://schemas.microsoft.com/office/drawing/2014/main" id="{2CF16719-DD55-C458-AD53-6C7A28E6CDF1}"/>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FDA2621-3ABA-A06B-3860-8A64D845D7CA}"/>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179205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04D66-DDA2-6F00-527C-213638A5FF95}"/>
              </a:ext>
            </a:extLst>
          </p:cNvPr>
          <p:cNvSpPr>
            <a:spLocks noGrp="1"/>
          </p:cNvSpPr>
          <p:nvPr>
            <p:ph type="title"/>
          </p:nvPr>
        </p:nvSpPr>
        <p:spPr/>
        <p:txBody>
          <a:bodyPr/>
          <a:lstStyle/>
          <a:p>
            <a:r>
              <a:rPr lang="en-US" dirty="0"/>
              <a:t>TASK 2</a:t>
            </a:r>
            <a:endParaRPr lang="en-IN" dirty="0"/>
          </a:p>
        </p:txBody>
      </p:sp>
      <p:sp>
        <p:nvSpPr>
          <p:cNvPr id="3" name="Content Placeholder 2">
            <a:extLst>
              <a:ext uri="{FF2B5EF4-FFF2-40B4-BE49-F238E27FC236}">
                <a16:creationId xmlns:a16="http://schemas.microsoft.com/office/drawing/2014/main" id="{D89D1DEB-3BC1-3F09-C6E1-078A4856317B}"/>
              </a:ext>
            </a:extLst>
          </p:cNvPr>
          <p:cNvSpPr>
            <a:spLocks noGrp="1"/>
          </p:cNvSpPr>
          <p:nvPr>
            <p:ph sz="quarter" idx="12"/>
          </p:nvPr>
        </p:nvSpPr>
        <p:spPr>
          <a:xfrm>
            <a:off x="932687" y="2523744"/>
            <a:ext cx="10167931" cy="3694176"/>
          </a:xfrm>
        </p:spPr>
        <p:txBody>
          <a:bodyPr>
            <a:normAutofit/>
          </a:bodyPr>
          <a:lstStyle/>
          <a:p>
            <a:r>
              <a:rPr lang="en-US" sz="2800" b="1" dirty="0"/>
              <a:t>Identify Outliers in the Dataset: </a:t>
            </a:r>
            <a:r>
              <a:rPr lang="en-US" sz="2800" dirty="0"/>
              <a:t>Outliers can significantly impact the analysis and distort the results. You need to identify outliers in the loan application dataset.</a:t>
            </a:r>
          </a:p>
          <a:p>
            <a:endParaRPr lang="en-US" sz="2800" dirty="0"/>
          </a:p>
          <a:p>
            <a:r>
              <a:rPr lang="en-US" sz="2800" b="1" dirty="0"/>
              <a:t>Task: </a:t>
            </a:r>
            <a:r>
              <a:rPr lang="en-US" sz="2800" dirty="0"/>
              <a:t>Detect and identify outliers in the dataset using Excel statistical functions and features, focusing on numerical variables.</a:t>
            </a:r>
            <a:endParaRPr lang="en-IN" sz="2800" dirty="0"/>
          </a:p>
        </p:txBody>
      </p:sp>
      <p:sp>
        <p:nvSpPr>
          <p:cNvPr id="5" name="Footer Placeholder 4">
            <a:extLst>
              <a:ext uri="{FF2B5EF4-FFF2-40B4-BE49-F238E27FC236}">
                <a16:creationId xmlns:a16="http://schemas.microsoft.com/office/drawing/2014/main" id="{8C725195-C013-9BFB-BB68-C7981EC22424}"/>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C42097A-A6BF-FFC2-7BA9-58F1A0919A33}"/>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61437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34E2-7EE8-8891-CC05-0405FACAFF44}"/>
              </a:ext>
            </a:extLst>
          </p:cNvPr>
          <p:cNvSpPr>
            <a:spLocks noGrp="1"/>
          </p:cNvSpPr>
          <p:nvPr>
            <p:ph type="title"/>
          </p:nvPr>
        </p:nvSpPr>
        <p:spPr/>
        <p:txBody>
          <a:bodyPr/>
          <a:lstStyle/>
          <a:p>
            <a:r>
              <a:rPr lang="en-US" dirty="0"/>
              <a:t>TASK 2 INSIGHTS</a:t>
            </a:r>
            <a:endParaRPr lang="en-IN" dirty="0"/>
          </a:p>
        </p:txBody>
      </p:sp>
      <p:sp>
        <p:nvSpPr>
          <p:cNvPr id="5" name="Slide Number Placeholder 4">
            <a:extLst>
              <a:ext uri="{FF2B5EF4-FFF2-40B4-BE49-F238E27FC236}">
                <a16:creationId xmlns:a16="http://schemas.microsoft.com/office/drawing/2014/main" id="{D5B5AFD0-3B9E-94FF-B69E-7C91D5C911AC}"/>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9" name="Content Placeholder 8">
            <a:extLst>
              <a:ext uri="{FF2B5EF4-FFF2-40B4-BE49-F238E27FC236}">
                <a16:creationId xmlns:a16="http://schemas.microsoft.com/office/drawing/2014/main" id="{8E48C1EA-4C30-FD47-1397-E623342DF854}"/>
              </a:ext>
            </a:extLst>
          </p:cNvPr>
          <p:cNvSpPr>
            <a:spLocks noGrp="1"/>
          </p:cNvSpPr>
          <p:nvPr>
            <p:ph sz="quarter" idx="12"/>
          </p:nvPr>
        </p:nvSpPr>
        <p:spPr>
          <a:xfrm>
            <a:off x="4876800" y="136525"/>
            <a:ext cx="7315200" cy="6904355"/>
          </a:xfrm>
        </p:spPr>
        <p:txBody>
          <a:bodyPr>
            <a:normAutofit fontScale="85000" lnSpcReduction="20000"/>
          </a:bodyPr>
          <a:lstStyle/>
          <a:p>
            <a:r>
              <a:rPr lang="en-US" dirty="0"/>
              <a:t>Outliers: Formulas:</a:t>
            </a:r>
          </a:p>
          <a:p>
            <a:pPr>
              <a:buFont typeface="Courier New" panose="02070309020205020404" pitchFamily="49" charset="0"/>
              <a:buChar char="o"/>
            </a:pPr>
            <a:r>
              <a:rPr lang="en-US" b="1" dirty="0"/>
              <a:t>For Quartile1=QUARTILE(Range,1)</a:t>
            </a:r>
          </a:p>
          <a:p>
            <a:pPr>
              <a:buFont typeface="Courier New" panose="02070309020205020404" pitchFamily="49" charset="0"/>
              <a:buChar char="o"/>
            </a:pPr>
            <a:r>
              <a:rPr lang="en-US" b="1" dirty="0"/>
              <a:t>For Quartile3=QUARTILE(Range,3)</a:t>
            </a:r>
          </a:p>
          <a:p>
            <a:pPr>
              <a:buFont typeface="Courier New" panose="02070309020205020404" pitchFamily="49" charset="0"/>
              <a:buChar char="o"/>
            </a:pPr>
            <a:r>
              <a:rPr lang="en-US" b="1" dirty="0"/>
              <a:t>InterQuartileRange(IQR)=Q3-Q1</a:t>
            </a:r>
          </a:p>
          <a:p>
            <a:pPr>
              <a:buFont typeface="Courier New" panose="02070309020205020404" pitchFamily="49" charset="0"/>
              <a:buChar char="o"/>
            </a:pPr>
            <a:r>
              <a:rPr lang="en-US" b="1" dirty="0"/>
              <a:t>Upper Bound=Q3+(1.5*IQR)</a:t>
            </a:r>
          </a:p>
          <a:p>
            <a:pPr>
              <a:buFont typeface="Courier New" panose="02070309020205020404" pitchFamily="49" charset="0"/>
              <a:buChar char="o"/>
            </a:pPr>
            <a:r>
              <a:rPr lang="en-US" b="1" dirty="0"/>
              <a:t>Lower Bound=Q1-(1.5*IQR)</a:t>
            </a:r>
          </a:p>
          <a:p>
            <a:pPr>
              <a:buFont typeface="Courier New" panose="02070309020205020404" pitchFamily="49" charset="0"/>
              <a:buChar char="o"/>
            </a:pPr>
            <a:r>
              <a:rPr lang="en-US" b="1" dirty="0"/>
              <a:t>For determining outliers =IF(OR([FIRST CELL IN COLUMN]&lt;[LOWERBOUNDCELL],[FIRST CEII IN COLUMN].[UPEER BOUND],”OUTLIER”,”NORMAL”)</a:t>
            </a:r>
          </a:p>
          <a:p>
            <a:r>
              <a:rPr lang="en-US" dirty="0"/>
              <a:t> Outliers can be seen in Amt_Income_total. The 3rd quartile is very slim for Income Amount.</a:t>
            </a:r>
          </a:p>
          <a:p>
            <a:r>
              <a:rPr lang="en-US" dirty="0"/>
              <a:t> Outliers can be seen in Amt_Annuity. The 1st quartile is bigger than 3rd quartile which means most of the annuity clients are from 1st quartile.</a:t>
            </a:r>
          </a:p>
          <a:p>
            <a:r>
              <a:rPr lang="en-US" dirty="0"/>
              <a:t>Outliers can be seen in Amt_Credit. The 3rd quartile is bigger than 1st quartile which means most of the credits of clients are present in 3rd quartile.</a:t>
            </a:r>
          </a:p>
          <a:p>
            <a:r>
              <a:rPr lang="en-US" dirty="0"/>
              <a:t> Similarly, Outliers can be seen in Amt_Goods_Price. The 3</a:t>
            </a:r>
            <a:r>
              <a:rPr lang="en-US" baseline="30000" dirty="0"/>
              <a:t>rd</a:t>
            </a:r>
            <a:r>
              <a:rPr lang="en-US" dirty="0"/>
              <a:t> quartile is bigger than 1st quartile which means most of the goods prices are sold in 3rd quartile.</a:t>
            </a:r>
          </a:p>
          <a:p>
            <a:r>
              <a:rPr lang="en-US" dirty="0"/>
              <a:t> There are no Outliers present in Days_Birth and Days_ID_Publish. All the values are within the range.</a:t>
            </a:r>
            <a:endParaRPr lang="en-IN" dirty="0"/>
          </a:p>
        </p:txBody>
      </p:sp>
    </p:spTree>
    <p:extLst>
      <p:ext uri="{BB962C8B-B14F-4D97-AF65-F5344CB8AC3E}">
        <p14:creationId xmlns:p14="http://schemas.microsoft.com/office/powerpoint/2010/main" val="357550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4AA9-10FE-7ECD-5C06-2CB0A39535E5}"/>
              </a:ext>
            </a:extLst>
          </p:cNvPr>
          <p:cNvSpPr>
            <a:spLocks noGrp="1"/>
          </p:cNvSpPr>
          <p:nvPr>
            <p:ph type="title"/>
          </p:nvPr>
        </p:nvSpPr>
        <p:spPr>
          <a:xfrm>
            <a:off x="749808" y="-238760"/>
            <a:ext cx="9528048" cy="1600200"/>
          </a:xfrm>
        </p:spPr>
        <p:txBody>
          <a:bodyPr/>
          <a:lstStyle/>
          <a:p>
            <a:r>
              <a:rPr lang="en-US" dirty="0"/>
              <a:t>TASK 2 RESULT </a:t>
            </a:r>
            <a:endParaRPr lang="en-IN" dirty="0"/>
          </a:p>
        </p:txBody>
      </p:sp>
      <p:sp>
        <p:nvSpPr>
          <p:cNvPr id="4" name="Footer Placeholder 3">
            <a:extLst>
              <a:ext uri="{FF2B5EF4-FFF2-40B4-BE49-F238E27FC236}">
                <a16:creationId xmlns:a16="http://schemas.microsoft.com/office/drawing/2014/main" id="{DD81B84F-D588-591C-7886-FF03388C594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BD6EBB1-A36C-230A-301B-8A53EC894C82}"/>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9" name="Picture 8">
            <a:extLst>
              <a:ext uri="{FF2B5EF4-FFF2-40B4-BE49-F238E27FC236}">
                <a16:creationId xmlns:a16="http://schemas.microsoft.com/office/drawing/2014/main" id="{30873A54-0287-842F-E594-41361E74E27D}"/>
              </a:ext>
            </a:extLst>
          </p:cNvPr>
          <p:cNvPicPr>
            <a:picLocks noChangeAspect="1"/>
          </p:cNvPicPr>
          <p:nvPr/>
        </p:nvPicPr>
        <p:blipFill>
          <a:blip r:embed="rId2"/>
          <a:stretch>
            <a:fillRect/>
          </a:stretch>
        </p:blipFill>
        <p:spPr>
          <a:xfrm>
            <a:off x="0" y="1160206"/>
            <a:ext cx="12192000" cy="5692550"/>
          </a:xfrm>
          <a:prstGeom prst="rect">
            <a:avLst/>
          </a:prstGeom>
        </p:spPr>
      </p:pic>
    </p:spTree>
    <p:extLst>
      <p:ext uri="{BB962C8B-B14F-4D97-AF65-F5344CB8AC3E}">
        <p14:creationId xmlns:p14="http://schemas.microsoft.com/office/powerpoint/2010/main" val="299432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27E1-A3AC-99AE-C614-462C06FEEC0F}"/>
              </a:ext>
            </a:extLst>
          </p:cNvPr>
          <p:cNvSpPr>
            <a:spLocks noGrp="1"/>
          </p:cNvSpPr>
          <p:nvPr>
            <p:ph type="title"/>
          </p:nvPr>
        </p:nvSpPr>
        <p:spPr/>
        <p:txBody>
          <a:bodyPr/>
          <a:lstStyle/>
          <a:p>
            <a:r>
              <a:rPr lang="en-US" dirty="0"/>
              <a:t>TASK 3</a:t>
            </a:r>
            <a:endParaRPr lang="en-IN" dirty="0"/>
          </a:p>
        </p:txBody>
      </p:sp>
      <p:sp>
        <p:nvSpPr>
          <p:cNvPr id="3" name="Content Placeholder 2">
            <a:extLst>
              <a:ext uri="{FF2B5EF4-FFF2-40B4-BE49-F238E27FC236}">
                <a16:creationId xmlns:a16="http://schemas.microsoft.com/office/drawing/2014/main" id="{3525424B-8DCF-FCBD-D138-0A0DBB158E07}"/>
              </a:ext>
            </a:extLst>
          </p:cNvPr>
          <p:cNvSpPr>
            <a:spLocks noGrp="1"/>
          </p:cNvSpPr>
          <p:nvPr>
            <p:ph sz="quarter" idx="13"/>
          </p:nvPr>
        </p:nvSpPr>
        <p:spPr/>
        <p:txBody>
          <a:bodyPr>
            <a:normAutofit/>
          </a:bodyPr>
          <a:lstStyle/>
          <a:p>
            <a:r>
              <a:rPr lang="en-US" sz="2800" b="1" dirty="0"/>
              <a:t>Analyze Data Imbalance: </a:t>
            </a:r>
            <a:r>
              <a:rPr lang="en-US" sz="2800" dirty="0"/>
              <a:t>Data imbalance can affect the accuracy of the analysis, especially for binary classification problems. Understanding the data distribution is crucial for building reliable models.</a:t>
            </a:r>
          </a:p>
          <a:p>
            <a:endParaRPr lang="en-US" sz="2800" dirty="0"/>
          </a:p>
          <a:p>
            <a:r>
              <a:rPr lang="en-US" sz="2800" b="1" dirty="0"/>
              <a:t>Task: </a:t>
            </a:r>
            <a:r>
              <a:rPr lang="en-US" sz="2800" dirty="0"/>
              <a:t>Determine if there is data imbalance in the loan application dataset and calculate the ratio of data imbalance using Excel functions.</a:t>
            </a:r>
            <a:endParaRPr lang="en-IN" sz="2800" dirty="0"/>
          </a:p>
        </p:txBody>
      </p:sp>
      <p:sp>
        <p:nvSpPr>
          <p:cNvPr id="4" name="Footer Placeholder 3">
            <a:extLst>
              <a:ext uri="{FF2B5EF4-FFF2-40B4-BE49-F238E27FC236}">
                <a16:creationId xmlns:a16="http://schemas.microsoft.com/office/drawing/2014/main" id="{156C39FE-0288-E6A8-CD7C-04171EE7824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27F2F3A-38D2-1086-9046-541759C06266}"/>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43795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5DEB4-C350-7C6C-D081-4309E6BA3390}"/>
              </a:ext>
            </a:extLst>
          </p:cNvPr>
          <p:cNvSpPr>
            <a:spLocks noGrp="1"/>
          </p:cNvSpPr>
          <p:nvPr>
            <p:ph type="title"/>
          </p:nvPr>
        </p:nvSpPr>
        <p:spPr/>
        <p:txBody>
          <a:bodyPr/>
          <a:lstStyle/>
          <a:p>
            <a:r>
              <a:rPr lang="en-US" dirty="0"/>
              <a:t>TASK 3 INSIGHTS</a:t>
            </a:r>
            <a:endParaRPr lang="en-IN" dirty="0"/>
          </a:p>
        </p:txBody>
      </p:sp>
      <p:sp>
        <p:nvSpPr>
          <p:cNvPr id="3" name="Content Placeholder 2">
            <a:extLst>
              <a:ext uri="{FF2B5EF4-FFF2-40B4-BE49-F238E27FC236}">
                <a16:creationId xmlns:a16="http://schemas.microsoft.com/office/drawing/2014/main" id="{42DD3B6C-9BFA-2D12-1E4B-EE8BFCFA3388}"/>
              </a:ext>
            </a:extLst>
          </p:cNvPr>
          <p:cNvSpPr>
            <a:spLocks noGrp="1"/>
          </p:cNvSpPr>
          <p:nvPr>
            <p:ph sz="quarter" idx="12"/>
          </p:nvPr>
        </p:nvSpPr>
        <p:spPr>
          <a:xfrm>
            <a:off x="932688" y="685799"/>
            <a:ext cx="5276088" cy="5813323"/>
          </a:xfrm>
        </p:spPr>
        <p:txBody>
          <a:bodyPr/>
          <a:lstStyle/>
          <a:p>
            <a:pPr marL="342900" indent="-342900">
              <a:buFont typeface="Arial" panose="020B0604020202020204" pitchFamily="34" charset="0"/>
              <a:buChar char="•"/>
            </a:pPr>
            <a:r>
              <a:rPr lang="en-US" dirty="0"/>
              <a:t>Data Imbalance occurs when data is disseminated in an unequal manner.</a:t>
            </a:r>
          </a:p>
          <a:p>
            <a:pPr marL="342900" indent="-342900">
              <a:buFont typeface="Arial" panose="020B0604020202020204" pitchFamily="34" charset="0"/>
              <a:buChar char="•"/>
            </a:pPr>
            <a:r>
              <a:rPr lang="en-US" dirty="0"/>
              <a:t>Formula to calculate Imbalance ratio:</a:t>
            </a:r>
          </a:p>
          <a:p>
            <a:pPr marL="0" indent="0">
              <a:buNone/>
            </a:pPr>
            <a:r>
              <a:rPr lang="en-US" dirty="0"/>
              <a:t>    =(Value1/Value2)&amp;”:”&amp;(Value2/Value2)</a:t>
            </a:r>
          </a:p>
          <a:p>
            <a:pPr marL="342900" indent="-342900">
              <a:buFont typeface="Arial" panose="020B0604020202020204" pitchFamily="34" charset="0"/>
              <a:buChar char="•"/>
            </a:pPr>
            <a:r>
              <a:rPr lang="en-US" dirty="0"/>
              <a:t> The Loan Default Chart shows highly data imbalance of 11.41:1 for the Loan Payers and Defaulters.</a:t>
            </a:r>
          </a:p>
          <a:p>
            <a:pPr marL="342900" indent="-342900">
              <a:buFont typeface="Arial" panose="020B0604020202020204" pitchFamily="34" charset="0"/>
              <a:buChar char="•"/>
            </a:pPr>
            <a:r>
              <a:rPr lang="en-US" dirty="0"/>
              <a:t>From the </a:t>
            </a:r>
            <a:r>
              <a:rPr lang="en-US" dirty="0" err="1"/>
              <a:t>Code_Gender</a:t>
            </a:r>
            <a:r>
              <a:rPr lang="en-US" dirty="0"/>
              <a:t>, we can see there are more number of females compared to males and the ratio is 1.9:1</a:t>
            </a:r>
          </a:p>
          <a:p>
            <a:endParaRPr lang="en-IN" dirty="0"/>
          </a:p>
        </p:txBody>
      </p:sp>
      <p:sp>
        <p:nvSpPr>
          <p:cNvPr id="5" name="Footer Placeholder 4">
            <a:extLst>
              <a:ext uri="{FF2B5EF4-FFF2-40B4-BE49-F238E27FC236}">
                <a16:creationId xmlns:a16="http://schemas.microsoft.com/office/drawing/2014/main" id="{D939654A-30BD-1840-3D1C-AD42C3554CCA}"/>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A85081F-2BD3-30A1-F873-4071BE0BD55A}"/>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75504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9F9E-4AF3-2C96-0DB6-D0AA38EEEC4B}"/>
              </a:ext>
            </a:extLst>
          </p:cNvPr>
          <p:cNvSpPr>
            <a:spLocks noGrp="1"/>
          </p:cNvSpPr>
          <p:nvPr>
            <p:ph type="title"/>
          </p:nvPr>
        </p:nvSpPr>
        <p:spPr/>
        <p:txBody>
          <a:bodyPr/>
          <a:lstStyle/>
          <a:p>
            <a:r>
              <a:rPr lang="en-US" dirty="0"/>
              <a:t>TASK 3 RESULT</a:t>
            </a:r>
            <a:endParaRPr lang="en-IN" dirty="0"/>
          </a:p>
        </p:txBody>
      </p:sp>
      <p:sp>
        <p:nvSpPr>
          <p:cNvPr id="4" name="Footer Placeholder 3">
            <a:extLst>
              <a:ext uri="{FF2B5EF4-FFF2-40B4-BE49-F238E27FC236}">
                <a16:creationId xmlns:a16="http://schemas.microsoft.com/office/drawing/2014/main" id="{DBA8E350-BC9F-4696-E7A0-6089333F909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8EE0567-7A17-3CD0-D593-08508B137729}"/>
              </a:ext>
            </a:extLst>
          </p:cNvPr>
          <p:cNvSpPr>
            <a:spLocks noGrp="1"/>
          </p:cNvSpPr>
          <p:nvPr>
            <p:ph type="sldNum" sz="quarter" idx="11"/>
          </p:nvPr>
        </p:nvSpPr>
        <p:spPr/>
        <p:txBody>
          <a:bodyPr/>
          <a:lstStyle/>
          <a:p>
            <a:fld id="{294A09A9-5501-47C1-A89A-A340965A2BE2}" type="slidenum">
              <a:rPr lang="en-US" smtClean="0"/>
              <a:pPr/>
              <a:t>18</a:t>
            </a:fld>
            <a:endParaRPr lang="en-US" dirty="0"/>
          </a:p>
        </p:txBody>
      </p:sp>
      <p:pic>
        <p:nvPicPr>
          <p:cNvPr id="7" name="Picture 6">
            <a:extLst>
              <a:ext uri="{FF2B5EF4-FFF2-40B4-BE49-F238E27FC236}">
                <a16:creationId xmlns:a16="http://schemas.microsoft.com/office/drawing/2014/main" id="{F6AD7857-63E0-DE5F-E17C-64B241338CB4}"/>
              </a:ext>
            </a:extLst>
          </p:cNvPr>
          <p:cNvPicPr>
            <a:picLocks noChangeAspect="1"/>
          </p:cNvPicPr>
          <p:nvPr/>
        </p:nvPicPr>
        <p:blipFill>
          <a:blip r:embed="rId2"/>
          <a:stretch>
            <a:fillRect/>
          </a:stretch>
        </p:blipFill>
        <p:spPr>
          <a:xfrm>
            <a:off x="0" y="2064774"/>
            <a:ext cx="12192000" cy="4793226"/>
          </a:xfrm>
          <a:prstGeom prst="rect">
            <a:avLst/>
          </a:prstGeom>
        </p:spPr>
      </p:pic>
    </p:spTree>
    <p:extLst>
      <p:ext uri="{BB962C8B-B14F-4D97-AF65-F5344CB8AC3E}">
        <p14:creationId xmlns:p14="http://schemas.microsoft.com/office/powerpoint/2010/main" val="4143087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847B-DB11-8A68-2CA6-499D771574C7}"/>
              </a:ext>
            </a:extLst>
          </p:cNvPr>
          <p:cNvSpPr>
            <a:spLocks noGrp="1"/>
          </p:cNvSpPr>
          <p:nvPr>
            <p:ph type="title"/>
          </p:nvPr>
        </p:nvSpPr>
        <p:spPr/>
        <p:txBody>
          <a:bodyPr/>
          <a:lstStyle/>
          <a:p>
            <a:r>
              <a:rPr lang="en-US" dirty="0"/>
              <a:t>TASK 4</a:t>
            </a:r>
            <a:endParaRPr lang="en-IN" dirty="0"/>
          </a:p>
        </p:txBody>
      </p:sp>
      <p:sp>
        <p:nvSpPr>
          <p:cNvPr id="3" name="Content Placeholder 2">
            <a:extLst>
              <a:ext uri="{FF2B5EF4-FFF2-40B4-BE49-F238E27FC236}">
                <a16:creationId xmlns:a16="http://schemas.microsoft.com/office/drawing/2014/main" id="{950EB3E9-6124-F8A2-7BF8-9C4698AC5D9F}"/>
              </a:ext>
            </a:extLst>
          </p:cNvPr>
          <p:cNvSpPr>
            <a:spLocks noGrp="1"/>
          </p:cNvSpPr>
          <p:nvPr>
            <p:ph sz="quarter" idx="13"/>
          </p:nvPr>
        </p:nvSpPr>
        <p:spPr/>
        <p:txBody>
          <a:bodyPr/>
          <a:lstStyle/>
          <a:p>
            <a:r>
              <a:rPr lang="en-US" b="1" dirty="0"/>
              <a:t>Perform Univariate, Segmented Univariate, and Bivariate Analysis: </a:t>
            </a:r>
            <a:r>
              <a:rPr lang="en-US" dirty="0"/>
              <a:t>To gain insights into the driving factors of loan default, it is important to conduct various analyses on consumer and loan attributes.</a:t>
            </a:r>
          </a:p>
          <a:p>
            <a:endParaRPr lang="en-US" dirty="0"/>
          </a:p>
          <a:p>
            <a:r>
              <a:rPr lang="en-US" b="1" dirty="0"/>
              <a:t>Task</a:t>
            </a:r>
            <a:r>
              <a:rPr lang="en-US" dirty="0"/>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endParaRPr lang="en-IN" dirty="0"/>
          </a:p>
        </p:txBody>
      </p:sp>
      <p:sp>
        <p:nvSpPr>
          <p:cNvPr id="4" name="Footer Placeholder 3">
            <a:extLst>
              <a:ext uri="{FF2B5EF4-FFF2-40B4-BE49-F238E27FC236}">
                <a16:creationId xmlns:a16="http://schemas.microsoft.com/office/drawing/2014/main" id="{51F62B45-B3AA-D413-F22E-A1C689D40F3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237A963-1C35-00CA-EDBD-A204532DBA15}"/>
              </a:ext>
            </a:extLst>
          </p:cNvPr>
          <p:cNvSpPr>
            <a:spLocks noGrp="1"/>
          </p:cNvSpPr>
          <p:nvPr>
            <p:ph type="sldNum" sz="quarter" idx="11"/>
          </p:nvPr>
        </p:nvSpPr>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1104172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a:t>Agenda</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graphicFrame>
        <p:nvGraphicFramePr>
          <p:cNvPr id="6" name="Content Placeholder 5">
            <a:extLst>
              <a:ext uri="{FF2B5EF4-FFF2-40B4-BE49-F238E27FC236}">
                <a16:creationId xmlns:a16="http://schemas.microsoft.com/office/drawing/2014/main" id="{333A6C92-7EEB-1C1A-78DE-F7BE8B6C426F}"/>
              </a:ext>
            </a:extLst>
          </p:cNvPr>
          <p:cNvGraphicFramePr>
            <a:graphicFrameLocks noGrp="1"/>
          </p:cNvGraphicFramePr>
          <p:nvPr>
            <p:ph sz="quarter" idx="4"/>
            <p:extLst>
              <p:ext uri="{D42A27DB-BD31-4B8C-83A1-F6EECF244321}">
                <p14:modId xmlns:p14="http://schemas.microsoft.com/office/powerpoint/2010/main" val="1367649822"/>
              </p:ext>
            </p:extLst>
          </p:nvPr>
        </p:nvGraphicFramePr>
        <p:xfrm>
          <a:off x="6099174" y="2962274"/>
          <a:ext cx="5852033" cy="33653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AE16-D06C-B43A-4AE7-48CEA44CF6BD}"/>
              </a:ext>
            </a:extLst>
          </p:cNvPr>
          <p:cNvSpPr>
            <a:spLocks noGrp="1"/>
          </p:cNvSpPr>
          <p:nvPr>
            <p:ph type="title"/>
          </p:nvPr>
        </p:nvSpPr>
        <p:spPr/>
        <p:txBody>
          <a:bodyPr/>
          <a:lstStyle/>
          <a:p>
            <a:r>
              <a:rPr lang="en-US" dirty="0"/>
              <a:t>TASK 4 INSIGHTS</a:t>
            </a:r>
            <a:endParaRPr lang="en-IN" dirty="0"/>
          </a:p>
        </p:txBody>
      </p:sp>
      <p:sp>
        <p:nvSpPr>
          <p:cNvPr id="3" name="Content Placeholder 2">
            <a:extLst>
              <a:ext uri="{FF2B5EF4-FFF2-40B4-BE49-F238E27FC236}">
                <a16:creationId xmlns:a16="http://schemas.microsoft.com/office/drawing/2014/main" id="{93A67AFB-73A4-ED22-B5C4-188E95FA738E}"/>
              </a:ext>
            </a:extLst>
          </p:cNvPr>
          <p:cNvSpPr>
            <a:spLocks noGrp="1"/>
          </p:cNvSpPr>
          <p:nvPr>
            <p:ph sz="quarter" idx="12"/>
          </p:nvPr>
        </p:nvSpPr>
        <p:spPr>
          <a:xfrm>
            <a:off x="4827639" y="-1"/>
            <a:ext cx="7187380" cy="6980903"/>
          </a:xfrm>
        </p:spPr>
        <p:txBody>
          <a:bodyPr>
            <a:normAutofit/>
          </a:bodyPr>
          <a:lstStyle/>
          <a:p>
            <a:r>
              <a:rPr lang="en-US" dirty="0"/>
              <a:t>Univariate Analysis: It is a form of analysis that only involves a single variable. It describes and gives insights about the patterns of individual variable. </a:t>
            </a:r>
          </a:p>
          <a:p>
            <a:r>
              <a:rPr lang="en-US" dirty="0"/>
              <a:t>For this Analysis, First consider the respected column, used pivot table and grouped them accordingly and plotted the graph.</a:t>
            </a:r>
          </a:p>
          <a:p>
            <a:r>
              <a:rPr lang="en-US" dirty="0"/>
              <a:t> For </a:t>
            </a:r>
            <a:r>
              <a:rPr lang="en-US" dirty="0" err="1"/>
              <a:t>Amt_Income_Total</a:t>
            </a:r>
            <a:r>
              <a:rPr lang="en-US" dirty="0"/>
              <a:t>, the highest number of people taking loans were in the income group of 100000-200000. Individuals with high income are less likely to apply for loans.</a:t>
            </a:r>
          </a:p>
          <a:p>
            <a:r>
              <a:rPr lang="en-US" dirty="0"/>
              <a:t>For </a:t>
            </a:r>
            <a:r>
              <a:rPr lang="en-US" dirty="0" err="1"/>
              <a:t>Amt_Credit</a:t>
            </a:r>
            <a:r>
              <a:rPr lang="en-US" dirty="0"/>
              <a:t>, the maximum credit amount of a bank loan lies in the range of 45000- 1045000. </a:t>
            </a:r>
          </a:p>
          <a:p>
            <a:r>
              <a:rPr lang="en-US" dirty="0"/>
              <a:t>For Age, the majority of loan applicants lies have come from people between the age of 35-50.</a:t>
            </a:r>
          </a:p>
          <a:p>
            <a:r>
              <a:rPr lang="en-US" dirty="0"/>
              <a:t> For </a:t>
            </a:r>
            <a:r>
              <a:rPr lang="en-US" dirty="0" err="1"/>
              <a:t>Family_Status</a:t>
            </a:r>
            <a:r>
              <a:rPr lang="en-US" dirty="0"/>
              <a:t>, those who are married have taken out more loans than others But, this analysis can’t describe about the loan takers or the majority of loan applicants in the age group of 35-50 are male or female. Similarly, the married people are loan payers or defaulters. </a:t>
            </a:r>
            <a:endParaRPr lang="en-IN" dirty="0"/>
          </a:p>
        </p:txBody>
      </p:sp>
      <p:sp>
        <p:nvSpPr>
          <p:cNvPr id="5" name="Slide Number Placeholder 4">
            <a:extLst>
              <a:ext uri="{FF2B5EF4-FFF2-40B4-BE49-F238E27FC236}">
                <a16:creationId xmlns:a16="http://schemas.microsoft.com/office/drawing/2014/main" id="{C824E5AE-516E-8499-08AE-D9129A80948A}"/>
              </a:ext>
            </a:extLst>
          </p:cNvPr>
          <p:cNvSpPr>
            <a:spLocks noGrp="1"/>
          </p:cNvSpPr>
          <p:nvPr>
            <p:ph type="sldNum" sz="quarter" idx="11"/>
          </p:nvPr>
        </p:nvSpPr>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627408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A94E-0D3F-3D7A-62C4-229202F00DA3}"/>
              </a:ext>
            </a:extLst>
          </p:cNvPr>
          <p:cNvSpPr>
            <a:spLocks noGrp="1"/>
          </p:cNvSpPr>
          <p:nvPr>
            <p:ph type="title"/>
          </p:nvPr>
        </p:nvSpPr>
        <p:spPr/>
        <p:txBody>
          <a:bodyPr/>
          <a:lstStyle/>
          <a:p>
            <a:r>
              <a:rPr lang="en-US" dirty="0"/>
              <a:t>TASK 4 INSIGHTS</a:t>
            </a:r>
            <a:endParaRPr lang="en-IN" dirty="0"/>
          </a:p>
        </p:txBody>
      </p:sp>
      <p:sp>
        <p:nvSpPr>
          <p:cNvPr id="3" name="Content Placeholder 2">
            <a:extLst>
              <a:ext uri="{FF2B5EF4-FFF2-40B4-BE49-F238E27FC236}">
                <a16:creationId xmlns:a16="http://schemas.microsoft.com/office/drawing/2014/main" id="{EEF8B553-AFC8-E286-8B48-1CCFB43DE6C1}"/>
              </a:ext>
            </a:extLst>
          </p:cNvPr>
          <p:cNvSpPr>
            <a:spLocks noGrp="1"/>
          </p:cNvSpPr>
          <p:nvPr>
            <p:ph sz="quarter" idx="12"/>
          </p:nvPr>
        </p:nvSpPr>
        <p:spPr>
          <a:xfrm>
            <a:off x="186813" y="136525"/>
            <a:ext cx="6957701" cy="6451087"/>
          </a:xfrm>
        </p:spPr>
        <p:txBody>
          <a:bodyPr/>
          <a:lstStyle/>
          <a:p>
            <a:pPr>
              <a:buFont typeface="Arial" panose="020B0604020202020204" pitchFamily="34" charset="0"/>
              <a:buChar char="•"/>
            </a:pPr>
            <a:r>
              <a:rPr lang="en-US" dirty="0"/>
              <a:t>Segmented Univariate Analysis:</a:t>
            </a:r>
          </a:p>
          <a:p>
            <a:pPr>
              <a:buFont typeface="Arial" panose="020B0604020202020204" pitchFamily="34" charset="0"/>
              <a:buChar char="•"/>
            </a:pPr>
            <a:r>
              <a:rPr lang="en-US" dirty="0"/>
              <a:t> In this Analysis, we segment the categorical variables and then perform univariate analysis across its categories. </a:t>
            </a:r>
          </a:p>
          <a:p>
            <a:pPr>
              <a:buFont typeface="Arial" panose="020B0604020202020204" pitchFamily="34" charset="0"/>
              <a:buChar char="•"/>
            </a:pPr>
            <a:r>
              <a:rPr lang="en-US" dirty="0"/>
              <a:t>In this Analysis, first considered two columns, created pivot table with class intervals and plotted the graph.</a:t>
            </a:r>
          </a:p>
          <a:p>
            <a:pPr>
              <a:buFont typeface="Arial" panose="020B0604020202020204" pitchFamily="34" charset="0"/>
              <a:buChar char="•"/>
            </a:pPr>
            <a:r>
              <a:rPr lang="en-US" dirty="0"/>
              <a:t>We can analyze that as the income increases comparatively the loan defaulters are less. </a:t>
            </a:r>
          </a:p>
          <a:p>
            <a:pPr>
              <a:buFont typeface="Arial" panose="020B0604020202020204" pitchFamily="34" charset="0"/>
              <a:buChar char="•"/>
            </a:pPr>
            <a:r>
              <a:rPr lang="en-US" dirty="0"/>
              <a:t>As the credit amount increase, the number of defaulters also decrease.</a:t>
            </a:r>
          </a:p>
          <a:p>
            <a:pPr>
              <a:buFont typeface="Arial" panose="020B0604020202020204" pitchFamily="34" charset="0"/>
              <a:buChar char="•"/>
            </a:pPr>
            <a:r>
              <a:rPr lang="en-US" dirty="0"/>
              <a:t> The defaulters decreases as the age increases. </a:t>
            </a:r>
          </a:p>
          <a:p>
            <a:pPr>
              <a:buFont typeface="Arial" panose="020B0604020202020204" pitchFamily="34" charset="0"/>
              <a:buChar char="•"/>
            </a:pPr>
            <a:r>
              <a:rPr lang="en-US" dirty="0"/>
              <a:t>Most number of loans are taken by married people and the married or widow customers have less number of loan defaulters. </a:t>
            </a:r>
          </a:p>
          <a:p>
            <a:pPr>
              <a:buFont typeface="Arial" panose="020B0604020202020204" pitchFamily="34" charset="0"/>
              <a:buChar char="•"/>
            </a:pPr>
            <a:endParaRPr lang="en-IN" dirty="0"/>
          </a:p>
        </p:txBody>
      </p:sp>
      <p:sp>
        <p:nvSpPr>
          <p:cNvPr id="5" name="Footer Placeholder 4">
            <a:extLst>
              <a:ext uri="{FF2B5EF4-FFF2-40B4-BE49-F238E27FC236}">
                <a16:creationId xmlns:a16="http://schemas.microsoft.com/office/drawing/2014/main" id="{4461E448-7295-02CC-6409-6A1A631EDA96}"/>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C2B23A6-8B64-3F56-0D9F-6B0925368FD1}"/>
              </a:ext>
            </a:extLst>
          </p:cNvPr>
          <p:cNvSpPr>
            <a:spLocks noGrp="1"/>
          </p:cNvSpPr>
          <p:nvPr>
            <p:ph type="sldNum" sz="quarter" idx="11"/>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1947108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43CD-BE68-A805-BBFF-7A8EC94A50FE}"/>
              </a:ext>
            </a:extLst>
          </p:cNvPr>
          <p:cNvSpPr>
            <a:spLocks noGrp="1"/>
          </p:cNvSpPr>
          <p:nvPr>
            <p:ph type="title"/>
          </p:nvPr>
        </p:nvSpPr>
        <p:spPr/>
        <p:txBody>
          <a:bodyPr/>
          <a:lstStyle/>
          <a:p>
            <a:r>
              <a:rPr lang="en-US" dirty="0"/>
              <a:t>TASK 4 INSIGHTS</a:t>
            </a:r>
            <a:endParaRPr lang="en-IN" dirty="0"/>
          </a:p>
        </p:txBody>
      </p:sp>
      <p:sp>
        <p:nvSpPr>
          <p:cNvPr id="3" name="Content Placeholder 2">
            <a:extLst>
              <a:ext uri="{FF2B5EF4-FFF2-40B4-BE49-F238E27FC236}">
                <a16:creationId xmlns:a16="http://schemas.microsoft.com/office/drawing/2014/main" id="{471D55CA-80B1-10B8-107D-E362159DAB6C}"/>
              </a:ext>
            </a:extLst>
          </p:cNvPr>
          <p:cNvSpPr>
            <a:spLocks noGrp="1"/>
          </p:cNvSpPr>
          <p:nvPr>
            <p:ph sz="quarter" idx="12"/>
          </p:nvPr>
        </p:nvSpPr>
        <p:spPr>
          <a:xfrm>
            <a:off x="5034115" y="136525"/>
            <a:ext cx="6951407" cy="6584950"/>
          </a:xfrm>
        </p:spPr>
        <p:txBody>
          <a:bodyPr>
            <a:normAutofit/>
          </a:bodyPr>
          <a:lstStyle/>
          <a:p>
            <a:r>
              <a:rPr lang="en-US" dirty="0"/>
              <a:t>Segmented Univariate Analysis:</a:t>
            </a:r>
          </a:p>
          <a:p>
            <a:r>
              <a:rPr lang="en-US" dirty="0"/>
              <a:t> To calculate the number of years of employment, the outliers(1001 year) were removed and then the created the pivot table.</a:t>
            </a:r>
          </a:p>
          <a:p>
            <a:r>
              <a:rPr lang="en-US" dirty="0"/>
              <a:t> For Years Employed, people who are employed for more number of years are less likely to default loans. </a:t>
            </a:r>
          </a:p>
          <a:p>
            <a:r>
              <a:rPr lang="en-US" dirty="0"/>
              <a:t>According to Education, higher the education level, the number of defaulters is less. </a:t>
            </a:r>
          </a:p>
          <a:p>
            <a:r>
              <a:rPr lang="en-US" dirty="0"/>
              <a:t>Comparatively, people who have higher education tend to default less on their loans. </a:t>
            </a:r>
          </a:p>
          <a:p>
            <a:r>
              <a:rPr lang="en-US" dirty="0"/>
              <a:t>For Housing, people living in rented apartments or with parents have higher number of loan defaults compared to people living in apartments or houses.</a:t>
            </a:r>
          </a:p>
          <a:p>
            <a:r>
              <a:rPr lang="en-US" dirty="0"/>
              <a:t> For Contract type, people who took revolving loans have lower loan defaults compared to people who took cash loans</a:t>
            </a:r>
            <a:endParaRPr lang="en-IN" dirty="0"/>
          </a:p>
        </p:txBody>
      </p:sp>
      <p:sp>
        <p:nvSpPr>
          <p:cNvPr id="4" name="Footer Placeholder 3">
            <a:extLst>
              <a:ext uri="{FF2B5EF4-FFF2-40B4-BE49-F238E27FC236}">
                <a16:creationId xmlns:a16="http://schemas.microsoft.com/office/drawing/2014/main" id="{815CC905-EC00-1EBF-8311-C301CEAD694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3133E00-7B60-C254-6089-621A3C740780}"/>
              </a:ext>
            </a:extLst>
          </p:cNvPr>
          <p:cNvSpPr>
            <a:spLocks noGrp="1"/>
          </p:cNvSpPr>
          <p:nvPr>
            <p:ph type="sldNum" sz="quarter" idx="11"/>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15724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0B83-FB2F-1AA1-8430-2117B85B6B6A}"/>
              </a:ext>
            </a:extLst>
          </p:cNvPr>
          <p:cNvSpPr>
            <a:spLocks noGrp="1"/>
          </p:cNvSpPr>
          <p:nvPr>
            <p:ph type="title"/>
          </p:nvPr>
        </p:nvSpPr>
        <p:spPr/>
        <p:txBody>
          <a:bodyPr/>
          <a:lstStyle/>
          <a:p>
            <a:r>
              <a:rPr lang="en-US" dirty="0"/>
              <a:t>TASK 4 INSIGHTS</a:t>
            </a:r>
            <a:endParaRPr lang="en-IN" dirty="0"/>
          </a:p>
        </p:txBody>
      </p:sp>
      <p:sp>
        <p:nvSpPr>
          <p:cNvPr id="4" name="Content Placeholder 3">
            <a:extLst>
              <a:ext uri="{FF2B5EF4-FFF2-40B4-BE49-F238E27FC236}">
                <a16:creationId xmlns:a16="http://schemas.microsoft.com/office/drawing/2014/main" id="{76707AFD-0DF9-C945-0499-AB0CA3F5723F}"/>
              </a:ext>
            </a:extLst>
          </p:cNvPr>
          <p:cNvSpPr>
            <a:spLocks noGrp="1"/>
          </p:cNvSpPr>
          <p:nvPr>
            <p:ph sz="quarter" idx="13"/>
          </p:nvPr>
        </p:nvSpPr>
        <p:spPr>
          <a:xfrm>
            <a:off x="255639" y="265471"/>
            <a:ext cx="6843251" cy="6456004"/>
          </a:xfrm>
        </p:spPr>
        <p:txBody>
          <a:bodyPr>
            <a:normAutofit lnSpcReduction="10000"/>
          </a:bodyPr>
          <a:lstStyle/>
          <a:p>
            <a:pPr marL="342900" indent="-342900">
              <a:buFont typeface="Arial" panose="020B0604020202020204" pitchFamily="34" charset="0"/>
              <a:buChar char="•"/>
            </a:pPr>
            <a:r>
              <a:rPr lang="en-US" dirty="0"/>
              <a:t>Bivariate Analysis: It refers to the study of analysis of two variables. </a:t>
            </a:r>
          </a:p>
          <a:p>
            <a:pPr marL="342900" indent="-342900">
              <a:buFont typeface="Arial" panose="020B0604020202020204" pitchFamily="34" charset="0"/>
              <a:buChar char="•"/>
            </a:pPr>
            <a:r>
              <a:rPr lang="en-US" dirty="0"/>
              <a:t>For this analysis, first considered two columns, created pivot table taking average of the variables with class intervals and plotted the graph.</a:t>
            </a:r>
          </a:p>
          <a:p>
            <a:pPr marL="342900" indent="-342900">
              <a:buFont typeface="Arial" panose="020B0604020202020204" pitchFamily="34" charset="0"/>
              <a:buChar char="•"/>
            </a:pPr>
            <a:r>
              <a:rPr lang="en-US" dirty="0"/>
              <a:t> From the graph, we can analyze that the age group of 45-50 are more likely to take higher loan amounts while the age group of 65-70 has less number of loan takers.</a:t>
            </a:r>
          </a:p>
          <a:p>
            <a:pPr marL="342900" indent="-342900">
              <a:buFont typeface="Arial" panose="020B0604020202020204" pitchFamily="34" charset="0"/>
              <a:buChar char="•"/>
            </a:pPr>
            <a:r>
              <a:rPr lang="en-US" dirty="0"/>
              <a:t>More females have taken loans compared to males and their loan default percentage is also less. </a:t>
            </a:r>
          </a:p>
          <a:p>
            <a:pPr marL="342900" indent="-342900">
              <a:buFont typeface="Arial" panose="020B0604020202020204" pitchFamily="34" charset="0"/>
              <a:buChar char="•"/>
            </a:pPr>
            <a:r>
              <a:rPr lang="en-US" dirty="0"/>
              <a:t>But, the average loan amount taken by male is more than female. </a:t>
            </a:r>
          </a:p>
          <a:p>
            <a:pPr marL="342900" indent="-342900">
              <a:buFont typeface="Arial" panose="020B0604020202020204" pitchFamily="34" charset="0"/>
              <a:buChar char="•"/>
            </a:pPr>
            <a:r>
              <a:rPr lang="en-US" dirty="0"/>
              <a:t>The customers who are having the income between 700000-800000 are the highest average loan amount takers. </a:t>
            </a:r>
          </a:p>
          <a:p>
            <a:pPr marL="342900" indent="-342900">
              <a:buFont typeface="Arial" panose="020B0604020202020204" pitchFamily="34" charset="0"/>
              <a:buChar char="•"/>
            </a:pPr>
            <a:r>
              <a:rPr lang="en-US" dirty="0"/>
              <a:t>But, we can’t define if the income increases the loan amount also increases. Married people tend to take higher loan amount compared to others.</a:t>
            </a:r>
            <a:endParaRPr lang="en-IN" dirty="0"/>
          </a:p>
        </p:txBody>
      </p:sp>
      <p:sp>
        <p:nvSpPr>
          <p:cNvPr id="5" name="Footer Placeholder 4">
            <a:extLst>
              <a:ext uri="{FF2B5EF4-FFF2-40B4-BE49-F238E27FC236}">
                <a16:creationId xmlns:a16="http://schemas.microsoft.com/office/drawing/2014/main" id="{EB978B8C-E796-C759-32D4-9997314961CF}"/>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5BD1A8C-7681-6DFF-FD7C-BD33080AB294}"/>
              </a:ext>
            </a:extLst>
          </p:cNvPr>
          <p:cNvSpPr>
            <a:spLocks noGrp="1"/>
          </p:cNvSpPr>
          <p:nvPr>
            <p:ph type="sldNum" sz="quarter" idx="11"/>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159758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1AE1-745E-FFB8-1C81-F1757595F194}"/>
              </a:ext>
            </a:extLst>
          </p:cNvPr>
          <p:cNvSpPr>
            <a:spLocks noGrp="1"/>
          </p:cNvSpPr>
          <p:nvPr>
            <p:ph type="title"/>
          </p:nvPr>
        </p:nvSpPr>
        <p:spPr/>
        <p:txBody>
          <a:bodyPr/>
          <a:lstStyle/>
          <a:p>
            <a:r>
              <a:rPr lang="en-US" dirty="0"/>
              <a:t>TASK 5</a:t>
            </a:r>
            <a:endParaRPr lang="en-IN" dirty="0"/>
          </a:p>
        </p:txBody>
      </p:sp>
      <p:sp>
        <p:nvSpPr>
          <p:cNvPr id="3" name="Content Placeholder 2">
            <a:extLst>
              <a:ext uri="{FF2B5EF4-FFF2-40B4-BE49-F238E27FC236}">
                <a16:creationId xmlns:a16="http://schemas.microsoft.com/office/drawing/2014/main" id="{DD349F1D-B9D3-58C1-7810-680E5C146339}"/>
              </a:ext>
            </a:extLst>
          </p:cNvPr>
          <p:cNvSpPr>
            <a:spLocks noGrp="1"/>
          </p:cNvSpPr>
          <p:nvPr>
            <p:ph sz="quarter" idx="13"/>
          </p:nvPr>
        </p:nvSpPr>
        <p:spPr/>
        <p:txBody>
          <a:bodyPr/>
          <a:lstStyle/>
          <a:p>
            <a:r>
              <a:rPr lang="en-US" b="1" dirty="0"/>
              <a:t> Identify Top Correlations for Different Scenarios: </a:t>
            </a:r>
            <a:r>
              <a:rPr lang="en-US" dirty="0"/>
              <a:t>Understanding the correlation between variables and the target variable can provide insights into strong indicators of loan default.</a:t>
            </a:r>
          </a:p>
          <a:p>
            <a:endParaRPr lang="en-US" dirty="0"/>
          </a:p>
          <a:p>
            <a:r>
              <a:rPr lang="en-US" b="1" dirty="0"/>
              <a:t>Task: </a:t>
            </a:r>
            <a:r>
              <a:rPr lang="en-US" dirty="0"/>
              <a:t>Segment the dataset based on different scenarios (e.g., clients with payment difficulties and all other cases) and identify the top correlations for each segmented data using Excel functions.</a:t>
            </a:r>
            <a:endParaRPr lang="en-IN" dirty="0"/>
          </a:p>
        </p:txBody>
      </p:sp>
      <p:sp>
        <p:nvSpPr>
          <p:cNvPr id="4" name="Footer Placeholder 3">
            <a:extLst>
              <a:ext uri="{FF2B5EF4-FFF2-40B4-BE49-F238E27FC236}">
                <a16:creationId xmlns:a16="http://schemas.microsoft.com/office/drawing/2014/main" id="{379ACBAA-4A66-E517-F29F-6E0D603D3441}"/>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94BC6A1-8AAC-90E5-E154-10AA28F72984}"/>
              </a:ext>
            </a:extLst>
          </p:cNvPr>
          <p:cNvSpPr>
            <a:spLocks noGrp="1"/>
          </p:cNvSpPr>
          <p:nvPr>
            <p:ph type="sldNum" sz="quarter" idx="11"/>
          </p:nvPr>
        </p:nvSpPr>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317514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9B8DF2-B85B-8D07-6061-F64BD104067E}"/>
              </a:ext>
            </a:extLst>
          </p:cNvPr>
          <p:cNvSpPr>
            <a:spLocks noGrp="1"/>
          </p:cNvSpPr>
          <p:nvPr>
            <p:ph type="title"/>
          </p:nvPr>
        </p:nvSpPr>
        <p:spPr/>
        <p:txBody>
          <a:bodyPr/>
          <a:lstStyle/>
          <a:p>
            <a:r>
              <a:rPr lang="en-US" dirty="0"/>
              <a:t>TASK 5 INSIGHTS</a:t>
            </a:r>
            <a:endParaRPr lang="en-IN" dirty="0"/>
          </a:p>
        </p:txBody>
      </p:sp>
      <p:sp>
        <p:nvSpPr>
          <p:cNvPr id="8" name="Content Placeholder 7">
            <a:extLst>
              <a:ext uri="{FF2B5EF4-FFF2-40B4-BE49-F238E27FC236}">
                <a16:creationId xmlns:a16="http://schemas.microsoft.com/office/drawing/2014/main" id="{3FAC2F62-1664-FD0B-0782-1A2377C92D9F}"/>
              </a:ext>
            </a:extLst>
          </p:cNvPr>
          <p:cNvSpPr>
            <a:spLocks noGrp="1"/>
          </p:cNvSpPr>
          <p:nvPr>
            <p:ph sz="quarter" idx="12"/>
          </p:nvPr>
        </p:nvSpPr>
        <p:spPr>
          <a:xfrm>
            <a:off x="5024283" y="855406"/>
            <a:ext cx="6961239" cy="5771536"/>
          </a:xfrm>
        </p:spPr>
        <p:txBody>
          <a:bodyPr>
            <a:normAutofit/>
          </a:bodyPr>
          <a:lstStyle/>
          <a:p>
            <a:r>
              <a:rPr lang="en-US" b="1" dirty="0"/>
              <a:t>Correlation for different Scenarios: </a:t>
            </a:r>
            <a:r>
              <a:rPr lang="en-US" dirty="0"/>
              <a:t>To find the correlation, created separate data using target-1 and 0. </a:t>
            </a:r>
          </a:p>
          <a:p>
            <a:r>
              <a:rPr lang="en-US" dirty="0"/>
              <a:t>By using Data Analysis under the data tab, selected correlation and formed the correlation matrix between the data and used the conditional formatting to select the highest and lowest correlation.</a:t>
            </a:r>
          </a:p>
          <a:p>
            <a:r>
              <a:rPr lang="en-US" b="1" dirty="0"/>
              <a:t> Correlation for Target-0(Loan Payees): </a:t>
            </a:r>
            <a:r>
              <a:rPr lang="en-US" dirty="0"/>
              <a:t>The highest correlation was found between </a:t>
            </a:r>
            <a:r>
              <a:rPr lang="en-US" dirty="0" err="1"/>
              <a:t>Amt_Goods_Price</a:t>
            </a:r>
            <a:r>
              <a:rPr lang="en-US" dirty="0"/>
              <a:t> and </a:t>
            </a:r>
            <a:r>
              <a:rPr lang="en-US" dirty="0" err="1"/>
              <a:t>Amt_Credit</a:t>
            </a:r>
            <a:r>
              <a:rPr lang="en-US" dirty="0"/>
              <a:t> which shows that if the goods price is more then they will be taking more credit.</a:t>
            </a:r>
          </a:p>
          <a:p>
            <a:r>
              <a:rPr lang="en-US" dirty="0"/>
              <a:t> </a:t>
            </a:r>
            <a:r>
              <a:rPr lang="en-US" b="1" dirty="0"/>
              <a:t>Correlation for Target-1(Loan Defaulters): </a:t>
            </a:r>
            <a:r>
              <a:rPr lang="en-US" dirty="0"/>
              <a:t>Here, also the highest correlation was found between </a:t>
            </a:r>
            <a:r>
              <a:rPr lang="en-US" dirty="0" err="1"/>
              <a:t>Amt_Goods_Price</a:t>
            </a:r>
            <a:r>
              <a:rPr lang="en-US" dirty="0"/>
              <a:t> and </a:t>
            </a:r>
            <a:r>
              <a:rPr lang="en-US" dirty="0" err="1"/>
              <a:t>Amt_Credit</a:t>
            </a:r>
            <a:r>
              <a:rPr lang="en-US" dirty="0"/>
              <a:t>. In both the Matrix, the lowest correlation was between </a:t>
            </a:r>
            <a:r>
              <a:rPr lang="en-US" dirty="0" err="1"/>
              <a:t>Days_Employed</a:t>
            </a:r>
            <a:r>
              <a:rPr lang="en-US" dirty="0"/>
              <a:t> and </a:t>
            </a:r>
            <a:r>
              <a:rPr lang="en-US" dirty="0" err="1"/>
              <a:t>Days_Birth</a:t>
            </a:r>
            <a:r>
              <a:rPr lang="en-US" dirty="0"/>
              <a:t>. </a:t>
            </a:r>
            <a:endParaRPr lang="en-IN" dirty="0"/>
          </a:p>
        </p:txBody>
      </p:sp>
      <p:sp>
        <p:nvSpPr>
          <p:cNvPr id="5" name="Footer Placeholder 4">
            <a:extLst>
              <a:ext uri="{FF2B5EF4-FFF2-40B4-BE49-F238E27FC236}">
                <a16:creationId xmlns:a16="http://schemas.microsoft.com/office/drawing/2014/main" id="{6415EB76-BB83-688E-86F7-85CEB3597812}"/>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A10C896-7165-7104-B30A-C066E0539395}"/>
              </a:ext>
            </a:extLst>
          </p:cNvPr>
          <p:cNvSpPr>
            <a:spLocks noGrp="1"/>
          </p:cNvSpPr>
          <p:nvPr>
            <p:ph type="sldNum" sz="quarter" idx="11"/>
          </p:nvPr>
        </p:nvSpPr>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1690794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8AF553-759C-5801-7327-3500E0F930BA}"/>
              </a:ext>
            </a:extLst>
          </p:cNvPr>
          <p:cNvSpPr>
            <a:spLocks noGrp="1"/>
          </p:cNvSpPr>
          <p:nvPr>
            <p:ph type="title"/>
          </p:nvPr>
        </p:nvSpPr>
        <p:spPr/>
        <p:txBody>
          <a:bodyPr/>
          <a:lstStyle/>
          <a:p>
            <a:r>
              <a:rPr lang="en-US" dirty="0"/>
              <a:t>TASK 5 RESULTS</a:t>
            </a:r>
            <a:endParaRPr lang="en-IN" dirty="0"/>
          </a:p>
        </p:txBody>
      </p:sp>
      <p:sp>
        <p:nvSpPr>
          <p:cNvPr id="5" name="Footer Placeholder 4">
            <a:extLst>
              <a:ext uri="{FF2B5EF4-FFF2-40B4-BE49-F238E27FC236}">
                <a16:creationId xmlns:a16="http://schemas.microsoft.com/office/drawing/2014/main" id="{C3690220-88E7-B5BC-ECCB-F2793830BB93}"/>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800DAF4-9F8E-58C1-8E35-4AA94EA7AE88}"/>
              </a:ext>
            </a:extLst>
          </p:cNvPr>
          <p:cNvSpPr>
            <a:spLocks noGrp="1"/>
          </p:cNvSpPr>
          <p:nvPr>
            <p:ph type="sldNum" sz="quarter" idx="11"/>
          </p:nvPr>
        </p:nvSpPr>
        <p:spPr/>
        <p:txBody>
          <a:bodyPr/>
          <a:lstStyle/>
          <a:p>
            <a:fld id="{294A09A9-5501-47C1-A89A-A340965A2BE2}" type="slidenum">
              <a:rPr lang="en-US" smtClean="0"/>
              <a:pPr/>
              <a:t>26</a:t>
            </a:fld>
            <a:endParaRPr lang="en-US" dirty="0"/>
          </a:p>
        </p:txBody>
      </p:sp>
      <p:pic>
        <p:nvPicPr>
          <p:cNvPr id="10" name="Picture 9">
            <a:extLst>
              <a:ext uri="{FF2B5EF4-FFF2-40B4-BE49-F238E27FC236}">
                <a16:creationId xmlns:a16="http://schemas.microsoft.com/office/drawing/2014/main" id="{26E79DB5-5C49-C1DE-623B-29A0D9205ED9}"/>
              </a:ext>
            </a:extLst>
          </p:cNvPr>
          <p:cNvPicPr>
            <a:picLocks noChangeAspect="1"/>
          </p:cNvPicPr>
          <p:nvPr/>
        </p:nvPicPr>
        <p:blipFill>
          <a:blip r:embed="rId2"/>
          <a:stretch>
            <a:fillRect/>
          </a:stretch>
        </p:blipFill>
        <p:spPr>
          <a:xfrm>
            <a:off x="332611" y="2123769"/>
            <a:ext cx="11367775" cy="4597706"/>
          </a:xfrm>
          <a:prstGeom prst="rect">
            <a:avLst/>
          </a:prstGeom>
        </p:spPr>
      </p:pic>
    </p:spTree>
    <p:extLst>
      <p:ext uri="{BB962C8B-B14F-4D97-AF65-F5344CB8AC3E}">
        <p14:creationId xmlns:p14="http://schemas.microsoft.com/office/powerpoint/2010/main" val="3291843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AAF22A-E7FB-80CE-810A-84A5A2BDAB72}"/>
              </a:ext>
            </a:extLst>
          </p:cNvPr>
          <p:cNvSpPr>
            <a:spLocks noGrp="1"/>
          </p:cNvSpPr>
          <p:nvPr>
            <p:ph type="title"/>
          </p:nvPr>
        </p:nvSpPr>
        <p:spPr/>
        <p:txBody>
          <a:bodyPr/>
          <a:lstStyle/>
          <a:p>
            <a:r>
              <a:rPr lang="en-US" dirty="0"/>
              <a:t>TASK 5 RESULT</a:t>
            </a:r>
            <a:endParaRPr lang="en-IN" dirty="0"/>
          </a:p>
        </p:txBody>
      </p:sp>
      <p:sp>
        <p:nvSpPr>
          <p:cNvPr id="4" name="Footer Placeholder 3">
            <a:extLst>
              <a:ext uri="{FF2B5EF4-FFF2-40B4-BE49-F238E27FC236}">
                <a16:creationId xmlns:a16="http://schemas.microsoft.com/office/drawing/2014/main" id="{58EFBDFC-91A6-73E1-1380-8B7BC7C67BC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55D0515-510E-A200-3C71-D9270E3A542B}"/>
              </a:ext>
            </a:extLst>
          </p:cNvPr>
          <p:cNvSpPr>
            <a:spLocks noGrp="1"/>
          </p:cNvSpPr>
          <p:nvPr>
            <p:ph type="sldNum" sz="quarter" idx="11"/>
          </p:nvPr>
        </p:nvSpPr>
        <p:spPr/>
        <p:txBody>
          <a:bodyPr/>
          <a:lstStyle/>
          <a:p>
            <a:fld id="{294A09A9-5501-47C1-A89A-A340965A2BE2}" type="slidenum">
              <a:rPr lang="en-US" smtClean="0"/>
              <a:pPr/>
              <a:t>27</a:t>
            </a:fld>
            <a:endParaRPr lang="en-US" dirty="0"/>
          </a:p>
        </p:txBody>
      </p:sp>
      <p:pic>
        <p:nvPicPr>
          <p:cNvPr id="9" name="Picture 8">
            <a:extLst>
              <a:ext uri="{FF2B5EF4-FFF2-40B4-BE49-F238E27FC236}">
                <a16:creationId xmlns:a16="http://schemas.microsoft.com/office/drawing/2014/main" id="{E339FDDA-2298-39B3-AFD8-7622A5C2EC50}"/>
              </a:ext>
            </a:extLst>
          </p:cNvPr>
          <p:cNvPicPr>
            <a:picLocks noChangeAspect="1"/>
          </p:cNvPicPr>
          <p:nvPr/>
        </p:nvPicPr>
        <p:blipFill>
          <a:blip r:embed="rId2"/>
          <a:stretch>
            <a:fillRect/>
          </a:stretch>
        </p:blipFill>
        <p:spPr>
          <a:xfrm>
            <a:off x="139831" y="2120747"/>
            <a:ext cx="11982796" cy="4737253"/>
          </a:xfrm>
          <a:prstGeom prst="rect">
            <a:avLst/>
          </a:prstGeom>
        </p:spPr>
      </p:pic>
    </p:spTree>
    <p:extLst>
      <p:ext uri="{BB962C8B-B14F-4D97-AF65-F5344CB8AC3E}">
        <p14:creationId xmlns:p14="http://schemas.microsoft.com/office/powerpoint/2010/main" val="98586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4294967295"/>
          </p:nvPr>
        </p:nvSpPr>
        <p:spPr>
          <a:xfrm>
            <a:off x="8077200"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28</a:t>
            </a:fld>
            <a:endParaRPr lang="en-US" dirty="0"/>
          </a:p>
        </p:txBody>
      </p:sp>
      <p:sp>
        <p:nvSpPr>
          <p:cNvPr id="11" name="Plaque 10">
            <a:extLst>
              <a:ext uri="{FF2B5EF4-FFF2-40B4-BE49-F238E27FC236}">
                <a16:creationId xmlns:a16="http://schemas.microsoft.com/office/drawing/2014/main" id="{2DEF4F37-E1D5-78DE-43FC-77BE82CE75B8}"/>
              </a:ext>
            </a:extLst>
          </p:cNvPr>
          <p:cNvSpPr/>
          <p:nvPr/>
        </p:nvSpPr>
        <p:spPr>
          <a:xfrm>
            <a:off x="1581912" y="2185416"/>
            <a:ext cx="9052560" cy="2487168"/>
          </a:xfrm>
          <a:prstGeom prst="plaqu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Placeholder 18">
            <a:extLst>
              <a:ext uri="{FF2B5EF4-FFF2-40B4-BE49-F238E27FC236}">
                <a16:creationId xmlns:a16="http://schemas.microsoft.com/office/drawing/2014/main" id="{4BA85953-DEC2-53DC-282A-1266FC649B8C}"/>
              </a:ext>
            </a:extLst>
          </p:cNvPr>
          <p:cNvPicPr>
            <a:picLocks noGrp="1" noChangeAspect="1"/>
          </p:cNvPicPr>
          <p:nvPr>
            <p:ph type="pic" sz="quarter" idx="10"/>
          </p:nvPr>
        </p:nvPicPr>
        <p:blipFill>
          <a:blip r:embed="rId2">
            <a:alphaModFix amt="70000"/>
            <a:extLst>
              <a:ext uri="{BEBA8EAE-BF5A-486C-A8C5-ECC9F3942E4B}">
                <a14:imgProps xmlns:a14="http://schemas.microsoft.com/office/drawing/2010/main">
                  <a14:imgLayer r:embed="rId3">
                    <a14:imgEffect>
                      <a14:colorTemperature colorTemp="7200"/>
                    </a14:imgEffect>
                    <a14:imgEffect>
                      <a14:saturation sat="200000"/>
                    </a14:imgEffect>
                    <a14:imgEffect>
                      <a14:brightnessContrast bright="-20000" contrast="-20000"/>
                    </a14:imgEffect>
                  </a14:imgLayer>
                </a14:imgProps>
              </a:ext>
            </a:extLst>
          </a:blip>
          <a:srcRect l="53" r="53"/>
          <a:stretch>
            <a:fillRect/>
          </a:stretch>
        </p:blipFill>
        <p:spPr>
          <a:xfrm>
            <a:off x="0" y="0"/>
            <a:ext cx="12192000" cy="6858000"/>
          </a:xfrm>
        </p:spPr>
      </p:pic>
      <p:sp>
        <p:nvSpPr>
          <p:cNvPr id="20" name="Plaque 19">
            <a:extLst>
              <a:ext uri="{FF2B5EF4-FFF2-40B4-BE49-F238E27FC236}">
                <a16:creationId xmlns:a16="http://schemas.microsoft.com/office/drawing/2014/main" id="{B374054C-4508-BA98-73C9-A8679DC52F2D}"/>
              </a:ext>
            </a:extLst>
          </p:cNvPr>
          <p:cNvSpPr/>
          <p:nvPr/>
        </p:nvSpPr>
        <p:spPr>
          <a:xfrm>
            <a:off x="1759974" y="2185416"/>
            <a:ext cx="8396749" cy="2298094"/>
          </a:xfrm>
          <a:prstGeom prst="plaque">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D7F5956D-877D-C158-6AA6-15D78FCB9815}"/>
              </a:ext>
            </a:extLst>
          </p:cNvPr>
          <p:cNvPicPr>
            <a:picLocks noChangeAspect="1"/>
          </p:cNvPicPr>
          <p:nvPr/>
        </p:nvPicPr>
        <p:blipFill>
          <a:blip r:embed="rId4">
            <a:grayscl/>
          </a:blip>
          <a:stretch>
            <a:fillRect/>
          </a:stretch>
        </p:blipFill>
        <p:spPr>
          <a:xfrm>
            <a:off x="5470625" y="2042147"/>
            <a:ext cx="975445" cy="286537"/>
          </a:xfrm>
          <a:prstGeom prst="rect">
            <a:avLst/>
          </a:prstGeom>
        </p:spPr>
      </p:pic>
      <p:pic>
        <p:nvPicPr>
          <p:cNvPr id="23" name="Picture 22">
            <a:extLst>
              <a:ext uri="{FF2B5EF4-FFF2-40B4-BE49-F238E27FC236}">
                <a16:creationId xmlns:a16="http://schemas.microsoft.com/office/drawing/2014/main" id="{DB9B0F0E-3700-DB23-367D-7099AE9440FB}"/>
              </a:ext>
            </a:extLst>
          </p:cNvPr>
          <p:cNvPicPr>
            <a:picLocks noChangeAspect="1"/>
          </p:cNvPicPr>
          <p:nvPr/>
        </p:nvPicPr>
        <p:blipFill>
          <a:blip r:embed="rId4">
            <a:duotone>
              <a:prstClr val="black"/>
              <a:schemeClr val="accent1">
                <a:tint val="45000"/>
                <a:satMod val="400000"/>
              </a:schemeClr>
            </a:duotone>
          </a:blip>
          <a:stretch>
            <a:fillRect/>
          </a:stretch>
        </p:blipFill>
        <p:spPr>
          <a:xfrm>
            <a:off x="5382135" y="4337316"/>
            <a:ext cx="975445" cy="286537"/>
          </a:xfrm>
          <a:prstGeom prst="rect">
            <a:avLst/>
          </a:prstGeom>
        </p:spPr>
      </p:pic>
      <p:sp>
        <p:nvSpPr>
          <p:cNvPr id="4" name="TextBox 3">
            <a:extLst>
              <a:ext uri="{FF2B5EF4-FFF2-40B4-BE49-F238E27FC236}">
                <a16:creationId xmlns:a16="http://schemas.microsoft.com/office/drawing/2014/main" id="{BC7722A6-EFBB-E497-7111-362FAF1ABCF5}"/>
              </a:ext>
            </a:extLst>
          </p:cNvPr>
          <p:cNvSpPr txBox="1"/>
          <p:nvPr/>
        </p:nvSpPr>
        <p:spPr>
          <a:xfrm>
            <a:off x="3982065" y="2907423"/>
            <a:ext cx="5407742" cy="707886"/>
          </a:xfrm>
          <a:prstGeom prst="rect">
            <a:avLst/>
          </a:prstGeom>
          <a:noFill/>
        </p:spPr>
        <p:txBody>
          <a:bodyPr wrap="square" rtlCol="0">
            <a:spAutoFit/>
          </a:bodyPr>
          <a:lstStyle/>
          <a:p>
            <a:r>
              <a:rPr lang="en-US" sz="4000" dirty="0">
                <a:solidFill>
                  <a:schemeClr val="bg1"/>
                </a:solidFill>
              </a:rPr>
              <a:t>CONCLUSION</a:t>
            </a:r>
            <a:endParaRPr lang="en-IN" sz="4000" dirty="0">
              <a:solidFill>
                <a:schemeClr val="bg1"/>
              </a:solidFill>
            </a:endParaRPr>
          </a:p>
        </p:txBody>
      </p:sp>
    </p:spTree>
    <p:extLst>
      <p:ext uri="{BB962C8B-B14F-4D97-AF65-F5344CB8AC3E}">
        <p14:creationId xmlns:p14="http://schemas.microsoft.com/office/powerpoint/2010/main" val="2069428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A3C03-BADE-0306-D640-1BC3AAE4F290}"/>
              </a:ext>
            </a:extLst>
          </p:cNvPr>
          <p:cNvSpPr>
            <a:spLocks noGrp="1"/>
          </p:cNvSpPr>
          <p:nvPr>
            <p:ph type="title"/>
          </p:nvPr>
        </p:nvSpPr>
        <p:spPr>
          <a:xfrm>
            <a:off x="176981" y="1408176"/>
            <a:ext cx="4148131" cy="4014216"/>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4C7311D-700B-97B4-2179-684A50A63DC8}"/>
              </a:ext>
            </a:extLst>
          </p:cNvPr>
          <p:cNvSpPr>
            <a:spLocks noGrp="1"/>
          </p:cNvSpPr>
          <p:nvPr>
            <p:ph sz="quarter" idx="12"/>
          </p:nvPr>
        </p:nvSpPr>
        <p:spPr>
          <a:xfrm>
            <a:off x="4906297" y="136525"/>
            <a:ext cx="7108722" cy="6721475"/>
          </a:xfrm>
        </p:spPr>
        <p:txBody>
          <a:bodyPr>
            <a:normAutofit fontScale="92500" lnSpcReduction="20000"/>
          </a:bodyPr>
          <a:lstStyle/>
          <a:p>
            <a:pPr>
              <a:buFont typeface="Wingdings" panose="05000000000000000000" pitchFamily="2" charset="2"/>
              <a:buChar char="Ø"/>
            </a:pPr>
            <a:r>
              <a:rPr lang="en-US" b="1" dirty="0"/>
              <a:t>Key Insights:</a:t>
            </a:r>
          </a:p>
          <a:p>
            <a:r>
              <a:rPr lang="en-US" dirty="0"/>
              <a:t>Income: Applicants with incomes between 1,000,000–2,000,000 are more likely to apply for loans.</a:t>
            </a:r>
          </a:p>
          <a:p>
            <a:r>
              <a:rPr lang="en-US" dirty="0"/>
              <a:t>Age and Loan Default: Loan defaults decrease with increasing age, suggesting senior clients could be prioritized.</a:t>
            </a:r>
          </a:p>
          <a:p>
            <a:r>
              <a:rPr lang="en-US" dirty="0"/>
              <a:t>Marital Status: Married and widowed applicants exhibit lower loan default rates, making them more reliable borrowers.</a:t>
            </a:r>
          </a:p>
          <a:p>
            <a:r>
              <a:rPr lang="en-US" dirty="0"/>
              <a:t>Employment Duration: Clients with longer employment tenures have lower default rates, highlighting the positive impact of stable jobs.</a:t>
            </a:r>
          </a:p>
          <a:p>
            <a:r>
              <a:rPr lang="en-US" dirty="0"/>
              <a:t>Education Level: Higher education levels correlate with better loan repayment reliability. Applicants with only secondary or secondary-special education may face challenges in repayment.</a:t>
            </a:r>
          </a:p>
          <a:p>
            <a:r>
              <a:rPr lang="en-US" dirty="0"/>
              <a:t>Housing Situation: Those living in rented apartments or with parents tend to default more, possibly due to additional housing expenses like rent or EMIs.</a:t>
            </a:r>
          </a:p>
          <a:p>
            <a:r>
              <a:rPr lang="en-US" dirty="0"/>
              <a:t>Loan Type: Revolving loans are associated with fewer defaults compared to cash loans.</a:t>
            </a:r>
          </a:p>
          <a:p>
            <a:r>
              <a:rPr lang="en-US" dirty="0"/>
              <a:t>Gender Dynamics: Female applicants show lower default rates compared to males, even though male applicants tend to have higher average loan amounts.</a:t>
            </a:r>
          </a:p>
          <a:p>
            <a:endParaRPr lang="en-IN" dirty="0"/>
          </a:p>
        </p:txBody>
      </p:sp>
      <p:sp>
        <p:nvSpPr>
          <p:cNvPr id="4" name="Footer Placeholder 3">
            <a:extLst>
              <a:ext uri="{FF2B5EF4-FFF2-40B4-BE49-F238E27FC236}">
                <a16:creationId xmlns:a16="http://schemas.microsoft.com/office/drawing/2014/main" id="{3E499E44-D34B-3C2E-EC9B-A9724F903B9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8573E98-5AC7-B029-9B78-4D92A26EE881}"/>
              </a:ext>
            </a:extLst>
          </p:cNvPr>
          <p:cNvSpPr>
            <a:spLocks noGrp="1"/>
          </p:cNvSpPr>
          <p:nvPr>
            <p:ph type="sldNum" sz="quarter" idx="11"/>
          </p:nvPr>
        </p:nvSpPr>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274612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140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en-US" dirty="0"/>
              <a:t>PROJECT DESCRIPTION</a:t>
            </a: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sp>
        <p:nvSpPr>
          <p:cNvPr id="15" name="Subtitle 14">
            <a:extLst>
              <a:ext uri="{FF2B5EF4-FFF2-40B4-BE49-F238E27FC236}">
                <a16:creationId xmlns:a16="http://schemas.microsoft.com/office/drawing/2014/main" id="{6EF8E06F-4153-981B-474D-3D483B6F4F84}"/>
              </a:ext>
            </a:extLst>
          </p:cNvPr>
          <p:cNvSpPr>
            <a:spLocks noGrp="1"/>
          </p:cNvSpPr>
          <p:nvPr>
            <p:ph type="subTitle" idx="1"/>
          </p:nvPr>
        </p:nvSpPr>
        <p:spPr>
          <a:xfrm>
            <a:off x="1627632" y="3428999"/>
            <a:ext cx="6309360" cy="1703439"/>
          </a:xfrm>
        </p:spPr>
        <p:txBody>
          <a:bodyPr>
            <a:normAutofit/>
          </a:bodyPr>
          <a:lstStyle/>
          <a:p>
            <a:r>
              <a:rPr lang="en-US" dirty="0"/>
              <a:t>-Miss Prachi Mahendra Shinde</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722376"/>
            <a:ext cx="6419088" cy="2350008"/>
          </a:xfrm>
          <a:noFill/>
        </p:spPr>
        <p:txBody>
          <a:bodyPr>
            <a:noAutofit/>
          </a:bodyPr>
          <a:lstStyle/>
          <a:p>
            <a:r>
              <a:rPr lang="en-US" dirty="0"/>
              <a:t>PROJECT DESCRIPTION </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353961" y="3931919"/>
            <a:ext cx="7167716" cy="2606533"/>
          </a:xfrm>
          <a:noFill/>
        </p:spPr>
        <p:txBody>
          <a:bodyPr>
            <a:noAutofit/>
          </a:bodyPr>
          <a:lstStyle/>
          <a:p>
            <a:r>
              <a:rPr lang="en-US" dirty="0"/>
              <a:t>Analyze loan application data using EDA to identify patterns in customer and loan attributes that influence defaults. The goal is to reduce risks by ensuring capable applicants are approved while minimizing defaults from risky borrowers.</a:t>
            </a:r>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a:stretch/>
        </p:blipFill>
        <p:spPr>
          <a:xfrm>
            <a:off x="7754488" y="0"/>
            <a:ext cx="4434464" cy="6858000"/>
          </a:xfrm>
          <a:solidFill>
            <a:schemeClr val="bg1">
              <a:lumMod val="95000"/>
            </a:schemeClr>
          </a:solidFill>
        </p:spPr>
      </p:pic>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5224B71-EA48-CFA3-BDD3-57737CAD36FC}"/>
              </a:ext>
            </a:extLst>
          </p:cNvPr>
          <p:cNvPicPr>
            <a:picLocks noGrp="1" noChangeAspect="1"/>
          </p:cNvPicPr>
          <p:nvPr>
            <p:ph type="pic" sz="quarter" idx="10"/>
          </p:nvPr>
        </p:nvPicPr>
        <p:blipFill>
          <a:blip r:embed="rId2">
            <a:alphaModFix amt="50000"/>
            <a:extLst>
              <a:ext uri="{837473B0-CC2E-450A-ABE3-18F120FF3D39}">
                <a1611:picAttrSrcUrl xmlns:a1611="http://schemas.microsoft.com/office/drawing/2016/11/main" r:id="rId3"/>
              </a:ext>
            </a:extLst>
          </a:blip>
          <a:srcRect t="7619" b="7619"/>
          <a:stretch/>
        </p:blipFill>
        <p:spPr>
          <a:xfrm>
            <a:off x="-81018" y="-151549"/>
            <a:ext cx="12204192" cy="6896312"/>
          </a:xfrm>
        </p:spPr>
      </p:pic>
      <p:sp>
        <p:nvSpPr>
          <p:cNvPr id="3" name="Title 2">
            <a:extLst>
              <a:ext uri="{FF2B5EF4-FFF2-40B4-BE49-F238E27FC236}">
                <a16:creationId xmlns:a16="http://schemas.microsoft.com/office/drawing/2014/main" id="{8CFB88D7-ED7B-FB9F-56C7-C70101BD3A0A}"/>
              </a:ext>
            </a:extLst>
          </p:cNvPr>
          <p:cNvSpPr>
            <a:spLocks noGrp="1"/>
          </p:cNvSpPr>
          <p:nvPr>
            <p:ph type="ctrTitle"/>
          </p:nvPr>
        </p:nvSpPr>
        <p:spPr>
          <a:xfrm>
            <a:off x="1351933" y="2167118"/>
            <a:ext cx="9144000" cy="1508760"/>
          </a:xfrm>
        </p:spPr>
        <p:txBody>
          <a:bodyPr/>
          <a:lstStyle/>
          <a:p>
            <a:r>
              <a:rPr lang="en-US" dirty="0"/>
              <a:t>APPROACH  </a:t>
            </a:r>
            <a:endParaRPr lang="en-IN" dirty="0"/>
          </a:p>
        </p:txBody>
      </p:sp>
      <p:sp>
        <p:nvSpPr>
          <p:cNvPr id="8" name="Plaque 7">
            <a:extLst>
              <a:ext uri="{FF2B5EF4-FFF2-40B4-BE49-F238E27FC236}">
                <a16:creationId xmlns:a16="http://schemas.microsoft.com/office/drawing/2014/main" id="{51335053-850F-5C79-6C0E-5E16F50590FC}"/>
              </a:ext>
            </a:extLst>
          </p:cNvPr>
          <p:cNvSpPr/>
          <p:nvPr/>
        </p:nvSpPr>
        <p:spPr>
          <a:xfrm>
            <a:off x="1101212" y="1750142"/>
            <a:ext cx="9645445" cy="2517058"/>
          </a:xfrm>
          <a:prstGeom prst="plaque">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78BC66AF-6460-1857-3441-8E6BDEF41F1F}"/>
              </a:ext>
            </a:extLst>
          </p:cNvPr>
          <p:cNvPicPr>
            <a:picLocks noChangeAspect="1"/>
          </p:cNvPicPr>
          <p:nvPr/>
        </p:nvPicPr>
        <p:blipFill>
          <a:blip r:embed="rId4">
            <a:duotone>
              <a:schemeClr val="accent1">
                <a:shade val="45000"/>
                <a:satMod val="135000"/>
              </a:schemeClr>
              <a:prstClr val="white"/>
            </a:duotone>
          </a:blip>
          <a:stretch>
            <a:fillRect/>
          </a:stretch>
        </p:blipFill>
        <p:spPr>
          <a:xfrm>
            <a:off x="5120555" y="1606873"/>
            <a:ext cx="975445" cy="286537"/>
          </a:xfrm>
          <a:prstGeom prst="rect">
            <a:avLst/>
          </a:prstGeom>
        </p:spPr>
      </p:pic>
      <p:pic>
        <p:nvPicPr>
          <p:cNvPr id="10" name="Picture 9">
            <a:extLst>
              <a:ext uri="{FF2B5EF4-FFF2-40B4-BE49-F238E27FC236}">
                <a16:creationId xmlns:a16="http://schemas.microsoft.com/office/drawing/2014/main" id="{05D6F105-3276-3CB0-FAFF-D9FF8A556DF2}"/>
              </a:ext>
            </a:extLst>
          </p:cNvPr>
          <p:cNvPicPr>
            <a:picLocks noChangeAspect="1"/>
          </p:cNvPicPr>
          <p:nvPr/>
        </p:nvPicPr>
        <p:blipFill>
          <a:blip r:embed="rId5">
            <a:duotone>
              <a:schemeClr val="accent1">
                <a:shade val="45000"/>
                <a:satMod val="135000"/>
              </a:schemeClr>
              <a:prstClr val="white"/>
            </a:duotone>
          </a:blip>
          <a:stretch>
            <a:fillRect/>
          </a:stretch>
        </p:blipFill>
        <p:spPr>
          <a:xfrm rot="10611817">
            <a:off x="5207346" y="4097462"/>
            <a:ext cx="975445" cy="286537"/>
          </a:xfrm>
          <a:prstGeom prst="rect">
            <a:avLst/>
          </a:prstGeom>
        </p:spPr>
      </p:pic>
    </p:spTree>
    <p:extLst>
      <p:ext uri="{BB962C8B-B14F-4D97-AF65-F5344CB8AC3E}">
        <p14:creationId xmlns:p14="http://schemas.microsoft.com/office/powerpoint/2010/main" val="1341548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4935794" y="136525"/>
            <a:ext cx="6978148" cy="6584950"/>
          </a:xfrm>
          <a:noFill/>
        </p:spPr>
        <p:txBody>
          <a:bodyPr vert="horz" lIns="91440" tIns="45720" rIns="91440" bIns="45720" rtlCol="0" anchor="t">
            <a:noAutofit/>
          </a:bodyPr>
          <a:lstStyle/>
          <a:p>
            <a:r>
              <a:rPr lang="en-US" sz="2000" dirty="0"/>
              <a:t>.Understanding the data (application_data.csv)</a:t>
            </a:r>
          </a:p>
          <a:p>
            <a:r>
              <a:rPr lang="en-US" sz="2000" dirty="0"/>
              <a:t> Cleaning the Dataset(Removing duplicates, unnecessary rows and columns)</a:t>
            </a:r>
          </a:p>
          <a:p>
            <a:r>
              <a:rPr lang="en-US" sz="2000" dirty="0"/>
              <a:t>Imputation</a:t>
            </a:r>
          </a:p>
          <a:p>
            <a:r>
              <a:rPr lang="en-US" sz="2000" dirty="0"/>
              <a:t>Analyzing and Visualizing the dataset.</a:t>
            </a:r>
          </a:p>
          <a:p>
            <a:r>
              <a:rPr lang="en-US" sz="2000" dirty="0"/>
              <a:t>Conclusion.</a:t>
            </a:r>
          </a:p>
          <a:p>
            <a:r>
              <a:rPr lang="en-US" sz="2000" dirty="0"/>
              <a:t>LOOM VIDEOS: TASK1 AND 2</a:t>
            </a:r>
          </a:p>
          <a:p>
            <a:r>
              <a:rPr lang="en-US" sz="2000" dirty="0">
                <a:hlinkClick r:id="rId2"/>
              </a:rPr>
              <a:t>https://www.loom.com/share/dcb8afad579546b5981fe52f74e9f85a?sid=e1814b99-a706-4dc2-b618-67e46bebeace</a:t>
            </a:r>
            <a:endParaRPr lang="en-US" sz="2000" dirty="0"/>
          </a:p>
          <a:p>
            <a:r>
              <a:rPr lang="en-US" sz="2000" dirty="0"/>
              <a:t>TASK 3 , 4, </a:t>
            </a:r>
          </a:p>
          <a:p>
            <a:r>
              <a:rPr lang="en-US" sz="2000" dirty="0">
                <a:hlinkClick r:id="rId3"/>
              </a:rPr>
              <a:t>https://www.loom.com/share/d4676f31737443b0b9847cd28ea79b4b?sid=2c57260d-83ed-46f0-8634-0572b7c590c3</a:t>
            </a:r>
            <a:endParaRPr lang="en-US" sz="2000" dirty="0"/>
          </a:p>
          <a:p>
            <a:r>
              <a:rPr lang="en-US" sz="2000" dirty="0"/>
              <a:t>TASK 5 AND CONCLUSION</a:t>
            </a:r>
          </a:p>
          <a:p>
            <a:r>
              <a:rPr lang="en-US" sz="2000" dirty="0">
                <a:hlinkClick r:id="rId4"/>
              </a:rPr>
              <a:t>https://www.loom.com/share/cbeca96e0d8745259a65978677f3f920?sid=5044c8e4-7720-441c-833b-c9234a3f949e</a:t>
            </a:r>
            <a:endParaRPr lang="en-US" sz="2000" dirty="0"/>
          </a:p>
          <a:p>
            <a:endParaRPr lang="en-US" sz="2000" dirty="0"/>
          </a:p>
          <a:p>
            <a:endParaRPr lang="en-US" sz="2000" dirty="0"/>
          </a:p>
          <a:p>
            <a:pPr marL="0" indent="0">
              <a:buNone/>
            </a:pPr>
            <a:endParaRPr lang="en-US" sz="2000" dirty="0"/>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a:t>Presentation title</a:t>
            </a:r>
            <a:endParaRPr lang="en-US" dirty="0"/>
          </a:p>
        </p:txBody>
      </p:sp>
      <p:pic>
        <p:nvPicPr>
          <p:cNvPr id="9" name="Picture 8">
            <a:extLst>
              <a:ext uri="{FF2B5EF4-FFF2-40B4-BE49-F238E27FC236}">
                <a16:creationId xmlns:a16="http://schemas.microsoft.com/office/drawing/2014/main" id="{46C8D821-0DA9-BF8C-3EB0-4B3024E5460F}"/>
              </a:ext>
            </a:extLst>
          </p:cNvPr>
          <p:cNvPicPr>
            <a:picLocks noChangeAspect="1"/>
          </p:cNvPicPr>
          <p:nvPr/>
        </p:nvPicPr>
        <p:blipFill>
          <a:blip r:embed="rId5">
            <a:alphaModFix amt="50000"/>
            <a:extLst>
              <a:ext uri="{837473B0-CC2E-450A-ABE3-18F120FF3D39}">
                <a1611:picAttrSrcUrl xmlns:a1611="http://schemas.microsoft.com/office/drawing/2016/11/main" r:id="rId6"/>
              </a:ext>
            </a:extLst>
          </a:blip>
          <a:stretch>
            <a:fillRect/>
          </a:stretch>
        </p:blipFill>
        <p:spPr>
          <a:xfrm rot="5400000">
            <a:off x="-1034845" y="1034845"/>
            <a:ext cx="6858000" cy="4788310"/>
          </a:xfrm>
          <a:prstGeom prst="rect">
            <a:avLst/>
          </a:prstGeom>
        </p:spPr>
      </p:pic>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11" name="Title 10">
            <a:extLst>
              <a:ext uri="{FF2B5EF4-FFF2-40B4-BE49-F238E27FC236}">
                <a16:creationId xmlns:a16="http://schemas.microsoft.com/office/drawing/2014/main" id="{35DE6BEE-F299-C50F-E7D8-11AAFEEF4898}"/>
              </a:ext>
            </a:extLst>
          </p:cNvPr>
          <p:cNvSpPr>
            <a:spLocks noGrp="1"/>
          </p:cNvSpPr>
          <p:nvPr>
            <p:ph type="title"/>
          </p:nvPr>
        </p:nvSpPr>
        <p:spPr/>
        <p:txBody>
          <a:bodyPr/>
          <a:lstStyle/>
          <a:p>
            <a:r>
              <a:rPr lang="en-US" dirty="0"/>
              <a:t>APPROACH</a:t>
            </a:r>
            <a:endParaRPr lang="en-IN" dirty="0"/>
          </a:p>
        </p:txBody>
      </p:sp>
    </p:spTree>
    <p:extLst>
      <p:ext uri="{BB962C8B-B14F-4D97-AF65-F5344CB8AC3E}">
        <p14:creationId xmlns:p14="http://schemas.microsoft.com/office/powerpoint/2010/main" val="190242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527048" y="2276856"/>
            <a:ext cx="9144000" cy="1508760"/>
          </a:xfrm>
        </p:spPr>
        <p:txBody>
          <a:bodyPr/>
          <a:lstStyle/>
          <a:p>
            <a:r>
              <a:rPr lang="en-US" dirty="0"/>
              <a:t>TECH-STACK USED</a:t>
            </a:r>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20293" y="3463035"/>
            <a:ext cx="972078" cy="285381"/>
          </a:xfrm>
          <a:prstGeom prst="rect">
            <a:avLst/>
          </a:prstGeom>
        </p:spPr>
      </p:pic>
    </p:spTree>
    <p:extLst>
      <p:ext uri="{BB962C8B-B14F-4D97-AF65-F5344CB8AC3E}">
        <p14:creationId xmlns:p14="http://schemas.microsoft.com/office/powerpoint/2010/main" val="3088177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95C40CB-34FD-D986-3A31-9971DF6AB547}"/>
              </a:ext>
            </a:extLst>
          </p:cNvPr>
          <p:cNvGraphicFramePr>
            <a:graphicFrameLocks noGrp="1"/>
          </p:cNvGraphicFramePr>
          <p:nvPr>
            <p:ph sz="quarter" idx="13"/>
            <p:extLst>
              <p:ext uri="{D42A27DB-BD31-4B8C-83A1-F6EECF244321}">
                <p14:modId xmlns:p14="http://schemas.microsoft.com/office/powerpoint/2010/main" val="2668784101"/>
              </p:ext>
            </p:extLst>
          </p:nvPr>
        </p:nvGraphicFramePr>
        <p:xfrm>
          <a:off x="265472" y="1002890"/>
          <a:ext cx="6892412" cy="405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59E27D2-9503-76D3-C7CD-E713CEE61DF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1E1C6C1-CC8D-E213-48DD-D58918A2C9D4}"/>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10" name="Picture 9">
            <a:extLst>
              <a:ext uri="{FF2B5EF4-FFF2-40B4-BE49-F238E27FC236}">
                <a16:creationId xmlns:a16="http://schemas.microsoft.com/office/drawing/2014/main" id="{BB11BC73-5247-C947-8418-4FE1BC2875C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393305" y="0"/>
            <a:ext cx="4798695" cy="6858000"/>
          </a:xfrm>
          <a:prstGeom prst="rect">
            <a:avLst/>
          </a:prstGeom>
        </p:spPr>
      </p:pic>
    </p:spTree>
    <p:extLst>
      <p:ext uri="{BB962C8B-B14F-4D97-AF65-F5344CB8AC3E}">
        <p14:creationId xmlns:p14="http://schemas.microsoft.com/office/powerpoint/2010/main" val="213664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15A74E0-9CB7-BC26-5DD2-B9EA2B11447A}"/>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7813" b="7813"/>
          <a:stretch>
            <a:fillRect/>
          </a:stretch>
        </p:blipFill>
        <p:spPr/>
      </p:pic>
      <p:sp>
        <p:nvSpPr>
          <p:cNvPr id="4" name="Plaque 3">
            <a:extLst>
              <a:ext uri="{FF2B5EF4-FFF2-40B4-BE49-F238E27FC236}">
                <a16:creationId xmlns:a16="http://schemas.microsoft.com/office/drawing/2014/main" id="{E299F161-42CB-BBA2-6EA2-3A2E486376E9}"/>
              </a:ext>
            </a:extLst>
          </p:cNvPr>
          <p:cNvSpPr/>
          <p:nvPr/>
        </p:nvSpPr>
        <p:spPr>
          <a:xfrm>
            <a:off x="1337188" y="2074605"/>
            <a:ext cx="9565706" cy="2458065"/>
          </a:xfrm>
          <a:prstGeom prst="plaqu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525CF1F-F120-6BEB-0058-C667AB3EC291}"/>
              </a:ext>
            </a:extLst>
          </p:cNvPr>
          <p:cNvSpPr txBox="1"/>
          <p:nvPr/>
        </p:nvSpPr>
        <p:spPr>
          <a:xfrm>
            <a:off x="4431786" y="2521102"/>
            <a:ext cx="3814917" cy="830997"/>
          </a:xfrm>
          <a:prstGeom prst="rect">
            <a:avLst/>
          </a:prstGeom>
          <a:noFill/>
        </p:spPr>
        <p:txBody>
          <a:bodyPr wrap="square" rtlCol="0">
            <a:spAutoFit/>
          </a:bodyPr>
          <a:lstStyle/>
          <a:p>
            <a:r>
              <a:rPr lang="en-US" sz="4800" dirty="0">
                <a:solidFill>
                  <a:schemeClr val="bg1"/>
                </a:solidFill>
                <a:latin typeface="+mj-lt"/>
              </a:rPr>
              <a:t>INSIGHTS</a:t>
            </a:r>
            <a:endParaRPr lang="en-IN" sz="4800" dirty="0">
              <a:solidFill>
                <a:schemeClr val="bg1"/>
              </a:solidFill>
              <a:latin typeface="+mj-lt"/>
            </a:endParaRPr>
          </a:p>
        </p:txBody>
      </p:sp>
      <p:pic>
        <p:nvPicPr>
          <p:cNvPr id="10" name="Picture 9">
            <a:extLst>
              <a:ext uri="{FF2B5EF4-FFF2-40B4-BE49-F238E27FC236}">
                <a16:creationId xmlns:a16="http://schemas.microsoft.com/office/drawing/2014/main" id="{6CA7FBE5-1F62-7514-F25A-9E5414A63E16}"/>
              </a:ext>
            </a:extLst>
          </p:cNvPr>
          <p:cNvPicPr>
            <a:picLocks noChangeAspect="1"/>
          </p:cNvPicPr>
          <p:nvPr/>
        </p:nvPicPr>
        <p:blipFill>
          <a:blip r:embed="rId4"/>
          <a:stretch>
            <a:fillRect/>
          </a:stretch>
        </p:blipFill>
        <p:spPr>
          <a:xfrm>
            <a:off x="3431817" y="3422903"/>
            <a:ext cx="5328366" cy="12193"/>
          </a:xfrm>
          <a:prstGeom prst="rect">
            <a:avLst/>
          </a:prstGeom>
        </p:spPr>
      </p:pic>
      <p:pic>
        <p:nvPicPr>
          <p:cNvPr id="11" name="Picture 10">
            <a:extLst>
              <a:ext uri="{FF2B5EF4-FFF2-40B4-BE49-F238E27FC236}">
                <a16:creationId xmlns:a16="http://schemas.microsoft.com/office/drawing/2014/main" id="{71478415-F44E-7551-3F1D-40EC11968F8C}"/>
              </a:ext>
            </a:extLst>
          </p:cNvPr>
          <p:cNvPicPr>
            <a:picLocks noChangeAspect="1"/>
          </p:cNvPicPr>
          <p:nvPr/>
        </p:nvPicPr>
        <p:blipFill>
          <a:blip r:embed="rId5"/>
          <a:stretch>
            <a:fillRect/>
          </a:stretch>
        </p:blipFill>
        <p:spPr>
          <a:xfrm>
            <a:off x="5611326" y="3285731"/>
            <a:ext cx="969348" cy="286537"/>
          </a:xfrm>
          <a:prstGeom prst="rect">
            <a:avLst/>
          </a:prstGeom>
        </p:spPr>
      </p:pic>
    </p:spTree>
    <p:extLst>
      <p:ext uri="{BB962C8B-B14F-4D97-AF65-F5344CB8AC3E}">
        <p14:creationId xmlns:p14="http://schemas.microsoft.com/office/powerpoint/2010/main" val="2631541130"/>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4BFC8-02DA-464F-AE97-4951BE47415C}">
  <ds:schemaRefs>
    <ds:schemaRef ds:uri="http://www.w3.org/XML/1998/namespace"/>
    <ds:schemaRef ds:uri="http://schemas.microsoft.com/office/2006/documentManagement/types"/>
    <ds:schemaRef ds:uri="http://purl.org/dc/terms/"/>
    <ds:schemaRef ds:uri="16c05727-aa75-4e4a-9b5f-8a80a1165891"/>
    <ds:schemaRef ds:uri="http://schemas.microsoft.com/sharepoint/v3"/>
    <ds:schemaRef ds:uri="http://schemas.microsoft.com/office/infopath/2007/PartnerControls"/>
    <ds:schemaRef ds:uri="http://schemas.openxmlformats.org/package/2006/metadata/core-properties"/>
    <ds:schemaRef ds:uri="http://purl.org/dc/elements/1.1/"/>
    <ds:schemaRef ds:uri="230e9df3-be65-4c73-a93b-d1236ebd677e"/>
    <ds:schemaRef ds:uri="71af3243-3dd4-4a8d-8c0d-dd76da1f02a5"/>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{B2E3E944-9902-49A6-B6AC-5DF81549408D}tf56410444_win32</Template>
  <TotalTime>3962</TotalTime>
  <Words>1896</Words>
  <Application>Microsoft Office PowerPoint</Application>
  <PresentationFormat>Widescreen</PresentationFormat>
  <Paragraphs>179</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Baskerville Old Face</vt:lpstr>
      <vt:lpstr>Calibri</vt:lpstr>
      <vt:lpstr>Courier New</vt:lpstr>
      <vt:lpstr>Gill Sans Nova Light</vt:lpstr>
      <vt:lpstr>Wingdings</vt:lpstr>
      <vt:lpstr>Custom</vt:lpstr>
      <vt:lpstr>Bank Loan Case Study Final Project-2</vt:lpstr>
      <vt:lpstr>Agenda</vt:lpstr>
      <vt:lpstr>PROJECT DESCRIPTION</vt:lpstr>
      <vt:lpstr>PROJECT DESCRIPTION </vt:lpstr>
      <vt:lpstr>APPROACH  </vt:lpstr>
      <vt:lpstr>APPROACH</vt:lpstr>
      <vt:lpstr>TECH-STACK USED</vt:lpstr>
      <vt:lpstr>PowerPoint Presentation</vt:lpstr>
      <vt:lpstr>PowerPoint Presentation</vt:lpstr>
      <vt:lpstr>TASK 1</vt:lpstr>
      <vt:lpstr>TASK 1 INSIGHTS</vt:lpstr>
      <vt:lpstr>TASK 1</vt:lpstr>
      <vt:lpstr>TASK 2</vt:lpstr>
      <vt:lpstr>TASK 2 INSIGHTS</vt:lpstr>
      <vt:lpstr>TASK 2 RESULT </vt:lpstr>
      <vt:lpstr>TASK 3</vt:lpstr>
      <vt:lpstr>TASK 3 INSIGHTS</vt:lpstr>
      <vt:lpstr>TASK 3 RESULT</vt:lpstr>
      <vt:lpstr>TASK 4</vt:lpstr>
      <vt:lpstr>TASK 4 INSIGHTS</vt:lpstr>
      <vt:lpstr>TASK 4 INSIGHTS</vt:lpstr>
      <vt:lpstr>TASK 4 INSIGHTS</vt:lpstr>
      <vt:lpstr>TASK 4 INSIGHTS</vt:lpstr>
      <vt:lpstr>TASK 5</vt:lpstr>
      <vt:lpstr>TASK 5 INSIGHTS</vt:lpstr>
      <vt:lpstr>TASK 5 RESULTS</vt:lpstr>
      <vt:lpstr>TASK 5 RESULT</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Prachi Shinde</dc:creator>
  <cp:lastModifiedBy>Prachi Shinde</cp:lastModifiedBy>
  <cp:revision>4</cp:revision>
  <cp:lastPrinted>2024-11-23T08:32:03Z</cp:lastPrinted>
  <dcterms:created xsi:type="dcterms:W3CDTF">2024-11-19T11:14:02Z</dcterms:created>
  <dcterms:modified xsi:type="dcterms:W3CDTF">2024-11-23T11:02:00Z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